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0"/>
  </p:notesMasterIdLst>
  <p:handoutMasterIdLst>
    <p:handoutMasterId r:id="rId21"/>
  </p:handoutMasterIdLst>
  <p:sldIdLst>
    <p:sldId id="361" r:id="rId3"/>
    <p:sldId id="362" r:id="rId4"/>
    <p:sldId id="348" r:id="rId5"/>
    <p:sldId id="335" r:id="rId6"/>
    <p:sldId id="347" r:id="rId7"/>
    <p:sldId id="329" r:id="rId8"/>
    <p:sldId id="345" r:id="rId9"/>
    <p:sldId id="349" r:id="rId10"/>
    <p:sldId id="350" r:id="rId11"/>
    <p:sldId id="351" r:id="rId12"/>
    <p:sldId id="352" r:id="rId13"/>
    <p:sldId id="360" r:id="rId14"/>
    <p:sldId id="359" r:id="rId15"/>
    <p:sldId id="344" r:id="rId16"/>
    <p:sldId id="364" r:id="rId17"/>
    <p:sldId id="332" r:id="rId18"/>
    <p:sldId id="333" r:id="rId19"/>
  </p:sldIdLst>
  <p:sldSz cx="9144000" cy="6858000" type="screen4x3"/>
  <p:notesSz cx="6781800" cy="9926638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99FF99"/>
    <a:srgbClr val="FFFF66"/>
    <a:srgbClr val="66FF33"/>
    <a:srgbClr val="99FF66"/>
    <a:srgbClr val="FFCC00"/>
    <a:srgbClr val="CCFF66"/>
    <a:srgbClr val="66FF66"/>
    <a:srgbClr val="99FF3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5" autoAdjust="0"/>
    <p:restoredTop sz="94711" autoAdjust="0"/>
  </p:normalViewPr>
  <p:slideViewPr>
    <p:cSldViewPr>
      <p:cViewPr varScale="1">
        <p:scale>
          <a:sx n="50" d="100"/>
          <a:sy n="50" d="100"/>
        </p:scale>
        <p:origin x="7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CB679-D8FD-47B0-9A2C-03FB27B5C757}" type="datetimeFigureOut">
              <a:rPr lang="sk-SK" smtClean="0"/>
              <a:pPr/>
              <a:t>3. 11. 2021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18848-7F9E-451B-80CE-3D8BD68E1870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69793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8662A-6B69-43CD-87F2-C49E1B69E5C4}" type="datetimeFigureOut">
              <a:rPr lang="sk-SK" smtClean="0"/>
              <a:pPr/>
              <a:t>3. 11. 2021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B9EC8-2A80-490C-A803-068869C1981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1345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B9EC8-2A80-490C-A803-068869C19816}" type="slidenum">
              <a:rPr lang="sk-SK" smtClean="0"/>
              <a:pPr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02380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Kliknite sem a upravte štýl predlohy podnadpisov.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DF6D-62CA-4AA8-8154-AF3C9FDBAC77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2C571-E83A-482B-8410-D17AEFD8BCDB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F2659-2A5E-4E70-BA1C-6764553DDB91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Upravte štýl predlohy podnadpisov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864D3-ED4C-4B8F-9179-DD12DC3FA6DC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82700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6874-6347-45BB-BC4A-4FBB3FF78BA3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63036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85BE-5833-41AC-ACAF-CF93F926D5E9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1278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C9D0-6D97-4620-9871-68E5086CA0C6}" type="datetime1">
              <a:rPr lang="sk-SK" smtClean="0"/>
              <a:t>3. 11. 2021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7531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16C6-82CF-4B60-9BFE-E3DCD4F8B171}" type="datetime1">
              <a:rPr lang="sk-SK" smtClean="0"/>
              <a:t>3. 11. 2021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71333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06-BD3F-4CC2-8DD2-CE6CEA378631}" type="datetime1">
              <a:rPr lang="sk-SK" smtClean="0"/>
              <a:t>3. 11. 2021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674249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70DD-107E-4075-833A-F68EB33D1534}" type="datetime1">
              <a:rPr lang="sk-SK" smtClean="0"/>
              <a:t>3. 11. 2021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07800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CDAE-80B2-4CB2-909C-8DBF2D151755}" type="datetime1">
              <a:rPr lang="sk-SK" smtClean="0"/>
              <a:t>3. 11. 2021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44536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/>
            </a:lvl1pPr>
            <a:lvl2pPr>
              <a:defRPr sz="1800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036C-DF3F-4ABF-A785-01FE78CF22D7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CDD-C7B2-4260-9A3C-606505A3BA02}" type="datetime1">
              <a:rPr lang="sk-SK" smtClean="0"/>
              <a:t>3. 11. 2021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437172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D927-8CA4-4985-B009-EA4ED2132EAA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6043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6B9DB-5639-486C-A27D-6D67046063F9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4262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D1C83-809F-4D50-B980-820036D479DD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662C-E149-40B7-A326-930D47199B2F}" type="datetime1">
              <a:rPr lang="sk-SK" smtClean="0"/>
              <a:t>3. 11. 2021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8D94-7E0D-4930-9A17-EB9C84A90533}" type="datetime1">
              <a:rPr lang="sk-SK" smtClean="0"/>
              <a:t>3. 11. 2021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4B7F-C054-440F-90C4-D872601B787E}" type="datetime1">
              <a:rPr lang="sk-SK" smtClean="0"/>
              <a:t>3. 11. 2021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B217B-DD22-4EB8-9298-033810934E2E}" type="datetime1">
              <a:rPr lang="sk-SK" smtClean="0"/>
              <a:t>3. 11. 2021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E446-3885-4C47-9F08-329652D293E2}" type="datetime1">
              <a:rPr lang="sk-SK" smtClean="0"/>
              <a:t>3. 11. 2021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6E44-8ACD-4938-8B04-F8ECBA09CC60}" type="datetime1">
              <a:rPr lang="sk-SK" smtClean="0"/>
              <a:t>3. 11. 2021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833CE-822E-4E44-9D74-BBE691A79567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1945A-9538-4E02-99A6-AC8621E1256A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A3532-0066-4D13-8A17-9D4EABC1E35B}" type="datetime1">
              <a:rPr lang="sk-SK" smtClean="0"/>
              <a:t>3. 11. 2021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D7700-48D3-4480-8411-E3A83D87A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8173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toshiba\Desktop\Documents\TOSHIBA%20pplocha%204%202018\2016%20Arch&#237;v\POSVP%202016\staly_6_min.mp3" TargetMode="External"/><Relationship Id="rId2" Type="http://schemas.openxmlformats.org/officeDocument/2006/relationships/hyperlink" Target="file:///C:\Users\toshiba\Desktop\Documents\TOSHIBA%20pplocha%204%202018\2016%20Arch&#237;v\POSVP%202016\vseobecne_ohrozenie_kolisavy.mp3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D61AF69D-7674-4EFA-8DB1-66E45DCBB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0"/>
            <a:ext cx="7632848" cy="1484783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sk-SK" sz="31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ČASŤ  I.</a:t>
            </a:r>
            <a:br>
              <a:rPr lang="sk-SK" sz="31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sk-SK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8" name="Podnadpis 7">
            <a:extLst>
              <a:ext uri="{FF2B5EF4-FFF2-40B4-BE49-F238E27FC236}">
                <a16:creationId xmlns:a16="http://schemas.microsoft.com/office/drawing/2014/main" id="{42121934-F247-4363-BB32-45270A56DC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196752"/>
            <a:ext cx="8435280" cy="4442048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sk-SK" sz="9600" b="1" dirty="0">
                <a:solidFill>
                  <a:schemeClr val="bg1"/>
                </a:solidFill>
                <a:latin typeface="+mj-lt"/>
              </a:rPr>
              <a:t>PRÍPRAVA</a:t>
            </a:r>
            <a:r>
              <a:rPr lang="sk-SK" sz="96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 OBYVATEĽSTVA NA  SEBAOCHRANU  A VZÁJOMNÚ  POMOC   (POSVP)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sk-SK" sz="11200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sk-SK" sz="11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  </a:t>
            </a:r>
            <a:r>
              <a:rPr lang="sk-SK" sz="9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SEBAOCHRANA </a:t>
            </a:r>
            <a:r>
              <a:rPr lang="sk-SK" sz="9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 pomoc vlastnými silami a prostriedkami, ktorá sa zameriava na ochranu vlastnej osoby a jej najbližšieho okolia a smeruje k zmierneniu alebo k zamedzeniu pôsobenia následkov mimoriadnej udalosti – živelnej pohromy.</a:t>
            </a:r>
          </a:p>
          <a:p>
            <a:pPr indent="226695">
              <a:lnSpc>
                <a:spcPct val="200000"/>
              </a:lnSpc>
              <a:spcAft>
                <a:spcPts val="600"/>
              </a:spcAft>
            </a:pPr>
            <a:r>
              <a:rPr lang="sk-SK" sz="11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Hlavnou témou POSVP pre rok 2021 je:</a:t>
            </a:r>
            <a:endParaRPr lang="sk-SK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sk-SK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sk-SK" sz="7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EF13E12D-7F0F-4949-AB73-667D6176C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1</a:t>
            </a:fld>
            <a:endParaRPr lang="sk-SK" dirty="0"/>
          </a:p>
        </p:txBody>
      </p:sp>
      <p:cxnSp>
        <p:nvCxnSpPr>
          <p:cNvPr id="3" name="Rovná spojnica 2">
            <a:extLst>
              <a:ext uri="{FF2B5EF4-FFF2-40B4-BE49-F238E27FC236}">
                <a16:creationId xmlns:a16="http://schemas.microsoft.com/office/drawing/2014/main" id="{88F995B1-5C2A-4257-8C80-5D311D244459}"/>
              </a:ext>
            </a:extLst>
          </p:cNvPr>
          <p:cNvCxnSpPr>
            <a:cxnSpLocks/>
          </p:cNvCxnSpPr>
          <p:nvPr/>
        </p:nvCxnSpPr>
        <p:spPr>
          <a:xfrm>
            <a:off x="1115616" y="764704"/>
            <a:ext cx="67687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65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93B48C7E-EFC0-4B85-A55C-B6CF8E5E9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10</a:t>
            </a:fld>
            <a:endParaRPr lang="sk-SK"/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C2A24B93-A4CE-45A7-95F2-403712CA2D84}"/>
              </a:ext>
            </a:extLst>
          </p:cNvPr>
          <p:cNvSpPr txBox="1"/>
          <p:nvPr/>
        </p:nvSpPr>
        <p:spPr>
          <a:xfrm>
            <a:off x="251520" y="136526"/>
            <a:ext cx="8435280" cy="726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k-SK" sz="2800" dirty="0">
                <a:solidFill>
                  <a:srgbClr val="FF0000"/>
                </a:solidFill>
              </a:rPr>
              <a:t>Ohrozenie verejného zdravia II. stupňa </a:t>
            </a:r>
            <a:r>
              <a:rPr lang="sk-SK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 nepredvídané a nekontrolované ohrozenie verejného zdravia chemickými, biologickými alebo fyzikálnymi faktormi, vrátane takého ohrozenia verejného zdravia, ktoré má medzinárodný </a:t>
            </a:r>
            <a:r>
              <a:rPr lang="sk-SK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dosah</a:t>
            </a:r>
            <a:r>
              <a:rPr lang="sk-SK" sz="2000" dirty="0">
                <a:solidFill>
                  <a:schemeClr val="bg1"/>
                </a:solidFill>
                <a:latin typeface="Times New Roman" panose="02020603050405020304" pitchFamily="18" charset="0"/>
              </a:rPr>
              <a:t>. (</a:t>
            </a:r>
            <a:r>
              <a:rPr lang="pl-PL" sz="2000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§ 48 zákona č. 355/2007 Z. z. o ochrane, </a:t>
            </a:r>
            <a:r>
              <a:rPr lang="sk-SK" sz="2000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podpore a rozvoji verejného zdravia</a:t>
            </a:r>
            <a:r>
              <a:rPr lang="pl-PL" sz="2000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...)</a:t>
            </a:r>
            <a:endParaRPr lang="sk-SK" sz="20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just"/>
            <a:endParaRPr lang="sk-SK" sz="28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sk-SK" sz="1800" b="1" dirty="0">
                <a:solidFill>
                  <a:srgbClr val="FF0000"/>
                </a:solidFill>
              </a:rPr>
              <a:t> </a:t>
            </a:r>
            <a:r>
              <a:rPr lang="sk-SK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Teroristický útok </a:t>
            </a:r>
            <a:r>
              <a:rPr lang="sk-SK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je cielený útok skupiny ľudí alebo jednotlivca so zameraním na usmrtenie, zranenie alebo vyvolanie paniky u veľkej skupiny obyvateľov. Jeho cieľom bývajú strategické stavby, symboly štátnosti, vodohospodárske stavby veľkého významu. Je to akákoľvek násilná akcia proti civilnému obyvateľstvu, s cieľom vyvolať paniku, stupňovať pocit strachu a straty bezpečia s ohrozením životov, zdravia a majetku obyvateľstva.</a:t>
            </a:r>
          </a:p>
          <a:p>
            <a:endParaRPr lang="sk-SK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47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0B80F3B8-94B3-4718-9F8E-154540B9F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11</a:t>
            </a:fld>
            <a:endParaRPr lang="sk-SK"/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391FE7A9-69DD-44A6-A82E-710C013150A1}"/>
              </a:ext>
            </a:extLst>
          </p:cNvPr>
          <p:cNvSpPr txBox="1"/>
          <p:nvPr/>
        </p:nvSpPr>
        <p:spPr>
          <a:xfrm>
            <a:off x="457200" y="548680"/>
            <a:ext cx="8229600" cy="7412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k-SK" sz="28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Tieseň</a:t>
            </a:r>
            <a:r>
              <a:rPr lang="sk-SK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je stav, pri ktorom je bezprostredne ohrozený život, zdravie, majetok alebo životné prostredie a postihnutý je odkázaný na poskytnutie pomoci.</a:t>
            </a:r>
          </a:p>
          <a:p>
            <a:pPr algn="just"/>
            <a:endParaRPr lang="sk-SK" sz="2800" dirty="0">
              <a:solidFill>
                <a:schemeClr val="bg1"/>
              </a:solidFill>
            </a:endParaRPr>
          </a:p>
          <a:p>
            <a:pPr marL="274320" algn="ctr"/>
            <a:r>
              <a:rPr lang="sk-SK" sz="2800" b="1" i="1" dirty="0">
                <a:solidFill>
                  <a:schemeClr val="bg1"/>
                </a:solidFill>
                <a:highlight>
                  <a:srgbClr val="FFFF00"/>
                </a:highlight>
                <a:latin typeface="Calibri" panose="020F0502020204030204" pitchFamily="34" charset="0"/>
                <a:cs typeface="Times New Roman" panose="02020603050405020304" pitchFamily="18" charset="0"/>
              </a:rPr>
              <a:t>ČÍSLA TIESŇOVÉHO VOLANIA</a:t>
            </a:r>
          </a:p>
          <a:p>
            <a:pPr marL="274320" algn="just"/>
            <a:r>
              <a:rPr lang="sk-SK" sz="24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112</a:t>
            </a:r>
            <a:r>
              <a:rPr lang="sk-SK" sz="20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Koordinačné stredisko IZS (v 8 krajoch)</a:t>
            </a:r>
          </a:p>
          <a:p>
            <a:pPr marL="274320" algn="just"/>
            <a:r>
              <a:rPr lang="sk-SK" sz="24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sk-SK" sz="20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Hasičský a záchranný zbor</a:t>
            </a:r>
          </a:p>
          <a:p>
            <a:pPr marL="274320" algn="just"/>
            <a:r>
              <a:rPr lang="sk-SK" sz="24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155</a:t>
            </a:r>
            <a:r>
              <a:rPr lang="sk-SK" sz="20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Záchranná zdravotná služba</a:t>
            </a:r>
          </a:p>
          <a:p>
            <a:pPr marL="274320" algn="just"/>
            <a:r>
              <a:rPr lang="sk-SK" sz="24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158</a:t>
            </a:r>
            <a:r>
              <a:rPr lang="sk-SK" sz="20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Štátna polícia</a:t>
            </a:r>
          </a:p>
          <a:p>
            <a:pPr marL="274320" algn="just"/>
            <a:r>
              <a:rPr lang="sk-SK" sz="24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159</a:t>
            </a:r>
            <a:r>
              <a:rPr lang="sk-SK" sz="20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Mestská / obecná polícia</a:t>
            </a:r>
          </a:p>
          <a:p>
            <a:pPr marL="274320" algn="just"/>
            <a:r>
              <a:rPr lang="sk-SK" sz="24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18 300 </a:t>
            </a:r>
            <a:r>
              <a:rPr lang="sk-SK" sz="20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Horská záchranná služba</a:t>
            </a:r>
            <a:endParaRPr lang="sk-SK" sz="2000" b="1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1550"/>
              </a:lnSpc>
              <a:spcAft>
                <a:spcPts val="750"/>
              </a:spcAft>
            </a:pPr>
            <a:endParaRPr lang="sk-SK" sz="1800" b="1" kern="1800" dirty="0">
              <a:solidFill>
                <a:srgbClr val="FF000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550"/>
              </a:lnSpc>
              <a:spcAft>
                <a:spcPts val="750"/>
              </a:spcAft>
            </a:pPr>
            <a:r>
              <a:rPr lang="sk-SK" sz="1800" b="1" kern="1800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Vyhýbajte sa zneužívaniu čísla tiesňového volania 112 !!!</a:t>
            </a:r>
            <a:endParaRPr lang="sk-S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k-SK" sz="2000" dirty="0">
                <a:solidFill>
                  <a:schemeClr val="bg1"/>
                </a:solidFill>
                <a:effectLst/>
                <a:highlight>
                  <a:srgbClr val="99FF9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Volaním na číslo tiesňového volania 112, ak pomoc skutočne nepotrebujete, </a:t>
            </a:r>
            <a:endParaRPr lang="sk-SK" sz="2000" dirty="0">
              <a:solidFill>
                <a:schemeClr val="bg1"/>
              </a:solidFill>
              <a:effectLst/>
              <a:highlight>
                <a:srgbClr val="99FF99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k-SK" sz="2000" dirty="0">
                <a:solidFill>
                  <a:schemeClr val="bg1"/>
                </a:solidFill>
                <a:effectLst/>
                <a:highlight>
                  <a:srgbClr val="99FF99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toto číslo blokujete a znemožňujete sa dovolať človeku v tiesni. </a:t>
            </a:r>
            <a:endParaRPr lang="sk-SK" sz="2000" dirty="0">
              <a:solidFill>
                <a:schemeClr val="bg1"/>
              </a:solidFill>
              <a:effectLst/>
              <a:highlight>
                <a:srgbClr val="99FF99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k-SK" sz="18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Raz aj vy možno budete potrebovať pomoc.</a:t>
            </a:r>
            <a:endParaRPr lang="sk-S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algn="ctr"/>
            <a:endParaRPr lang="sk-SK" sz="2800" dirty="0">
              <a:solidFill>
                <a:schemeClr val="bg1"/>
              </a:solidFill>
            </a:endParaRPr>
          </a:p>
          <a:p>
            <a:pPr algn="just"/>
            <a:endParaRPr lang="sk-SK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699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43C19F13-F7ED-4ADD-8D93-1536FBAF2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VŠEOBECNÉ ZÁSADY ČINNOSTI PRI OHROZENÍ</a:t>
            </a:r>
            <a:endParaRPr lang="sk-SK" dirty="0"/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B661F0DB-CF0A-404B-8507-AB79C2107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285750" algn="l"/>
              </a:tabLst>
            </a:pPr>
            <a:r>
              <a:rPr lang="sk-SK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Uvedomte si</a:t>
            </a:r>
            <a:r>
              <a:rPr lang="sk-SK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že najväčšiu hodnotu má ľudský život a zdravie a až potom záchrana majetku.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285750" algn="l"/>
              </a:tabLst>
            </a:pPr>
            <a:r>
              <a:rPr lang="sk-SK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Pamätajte</a:t>
            </a:r>
            <a:r>
              <a:rPr lang="sk-SK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sebaochranu, poskytnutie prvej pomoci a vzájomnej pomoci v tiesni.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285750" algn="l"/>
              </a:tabLst>
            </a:pPr>
            <a:r>
              <a:rPr lang="sk-SK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Rešpektujte</a:t>
            </a:r>
            <a:r>
              <a:rPr lang="sk-SK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informácie poskytované prostredníctvom rozhlasu a televízie.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285750" algn="l"/>
              </a:tabLst>
            </a:pPr>
            <a:r>
              <a:rPr lang="sk-SK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Nerozširujte</a:t>
            </a:r>
            <a:r>
              <a:rPr lang="sk-SK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poplašné a neoverené správy.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285750" algn="l"/>
              </a:tabLst>
            </a:pPr>
            <a:r>
              <a:rPr lang="sk-SK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Nepodceňujte</a:t>
            </a:r>
            <a:r>
              <a:rPr lang="sk-SK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vzniknutú situáciu a zachovajte rozvahu.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285750" algn="l"/>
              </a:tabLst>
            </a:pPr>
            <a:r>
              <a:rPr lang="sk-SK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Netelefonujte</a:t>
            </a:r>
            <a:r>
              <a:rPr lang="sk-SK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zbytočne, aby ste počas mimoriadnej situácie nepreťažovali telefónnu sieť.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285750" algn="l"/>
              </a:tabLst>
            </a:pPr>
            <a:r>
              <a:rPr lang="sk-SK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Pomáhajte</a:t>
            </a:r>
            <a:r>
              <a:rPr lang="sk-SK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ostatným, najmä starým, chorým a bezvládnym ľuďom, postarajte sa o deti.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270510" algn="l"/>
              </a:tabLst>
            </a:pPr>
            <a:r>
              <a:rPr lang="sk-SK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Dodržiavajte</a:t>
            </a:r>
            <a:r>
              <a:rPr lang="sk-SK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pokyny pracovníkov civilnej ochrany a ďalších záchranných zložiek, orgánov štátnej správy a samosprávy.</a:t>
            </a:r>
          </a:p>
          <a:p>
            <a:endParaRPr lang="sk-SK" dirty="0"/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116BD89E-7BA9-486F-ADF2-484FC864A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4146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49F33524-C166-436A-97A8-30D0560FD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13</a:t>
            </a:fld>
            <a:endParaRPr lang="sk-SK"/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B5801400-55FF-4A86-96CB-132DF535E275}"/>
              </a:ext>
            </a:extLst>
          </p:cNvPr>
          <p:cNvSpPr txBox="1"/>
          <p:nvPr/>
        </p:nvSpPr>
        <p:spPr>
          <a:xfrm>
            <a:off x="457200" y="548680"/>
            <a:ext cx="8332440" cy="6519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sk-SK" sz="20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VAROVANIE   OBYVATEĽSTVA</a:t>
            </a:r>
            <a:endParaRPr lang="sk-SK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k-SK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Varovanie obyvateľstva sa vykonáva varovnými signálmi: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k-SK" sz="20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„</a:t>
            </a:r>
            <a:r>
              <a:rPr lang="sk-SK" sz="2000" b="1" u="sng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VŠEOBECNÉ OHROZENIE</a:t>
            </a:r>
            <a:r>
              <a:rPr lang="sk-SK" sz="2000" b="1" u="sng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sk-SK" sz="2000" b="1" u="sng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sk-SK" sz="2000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sk-SK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dvojminútovým kolísavým tónom sirén pri ohrození alebo pri vzniku mimoriadnej udalosti, ako aj pri možnosti rozšírenia následkov mimoriadnej udalosti. </a:t>
            </a:r>
            <a:r>
              <a:rPr lang="sk-SK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sk-SK" sz="2000" b="1" dirty="0">
              <a:solidFill>
                <a:schemeClr val="accent5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k-SK" sz="2000" b="1" dirty="0">
                <a:solidFill>
                  <a:schemeClr val="accent5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„</a:t>
            </a:r>
            <a:r>
              <a:rPr lang="sk-SK" sz="2000" b="1" dirty="0">
                <a:solidFill>
                  <a:schemeClr val="accent5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OHROZENIE VODOU</a:t>
            </a:r>
            <a:r>
              <a:rPr lang="sk-SK" sz="2000" b="1" dirty="0">
                <a:solidFill>
                  <a:schemeClr val="accent5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“ </a:t>
            </a:r>
          </a:p>
          <a:p>
            <a:pPr algn="ctr"/>
            <a:r>
              <a:rPr lang="sk-SK" sz="20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šesťminútovým stálym tónom sirén pri ohrození ničivými účinkami vody.</a:t>
            </a:r>
          </a:p>
          <a:p>
            <a:pPr algn="ctr"/>
            <a:r>
              <a:rPr lang="sk-SK" sz="20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</a:t>
            </a:r>
          </a:p>
          <a:p>
            <a:r>
              <a:rPr lang="sk-SK" sz="20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Koniec ohrozenia alebo koniec pôsobenia následkov mimoriadnej udalosti sa vyhlasuje signálom</a:t>
            </a:r>
            <a:endParaRPr lang="sk-SK" sz="20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k-SK" sz="2000" b="1" dirty="0">
                <a:solidFill>
                  <a:srgbClr val="00B05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„KONIEC OHROZENIA“</a:t>
            </a:r>
          </a:p>
          <a:p>
            <a:pPr algn="ctr"/>
            <a:r>
              <a:rPr lang="sk-SK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dvojminútovým stálym tónom sirén bez opakovania.</a:t>
            </a:r>
            <a:endParaRPr lang="sk-SK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sk-SK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Varovné signály a signál „KONIEC OHROZENIA“ sa následne  dopĺňajú hovorenou informáciou prostredníctvom hromadných informačných prostriedkov</a:t>
            </a:r>
            <a:endParaRPr lang="sk-SK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sk-SK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173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14</a:t>
            </a:fld>
            <a:endParaRPr lang="sk-SK"/>
          </a:p>
        </p:txBody>
      </p:sp>
      <p:sp>
        <p:nvSpPr>
          <p:cNvPr id="5" name="Obdĺžnik 4"/>
          <p:cNvSpPr/>
          <p:nvPr/>
        </p:nvSpPr>
        <p:spPr>
          <a:xfrm>
            <a:off x="457200" y="980729"/>
            <a:ext cx="82296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k-SK" sz="2400" b="1" u="sng" dirty="0">
                <a:solidFill>
                  <a:srgbClr val="FF0000"/>
                </a:solidFill>
              </a:rPr>
              <a:t>Mimoriadna situácia</a:t>
            </a:r>
            <a:r>
              <a:rPr lang="sk-SK" sz="2400" dirty="0">
                <a:solidFill>
                  <a:srgbClr val="FF0000"/>
                </a:solidFill>
              </a:rPr>
              <a:t>  </a:t>
            </a:r>
            <a:r>
              <a:rPr lang="sk-SK" sz="2000" dirty="0">
                <a:solidFill>
                  <a:schemeClr val="bg1"/>
                </a:solidFill>
              </a:rPr>
              <a:t>je obdobie ohrozenia alebo obdobie pôsobenia následkov mimoriadnej udalosti na život, zdravie alebo majetok, ktorá </a:t>
            </a:r>
            <a:r>
              <a:rPr lang="sk-SK" sz="2000" b="1" u="sng" dirty="0">
                <a:solidFill>
                  <a:schemeClr val="bg1"/>
                </a:solidFill>
                <a:highlight>
                  <a:srgbClr val="FFFF00"/>
                </a:highlight>
              </a:rPr>
              <a:t>sa vyhlasuje</a:t>
            </a:r>
            <a:r>
              <a:rPr lang="sk-SK" sz="2000" dirty="0">
                <a:solidFill>
                  <a:schemeClr val="bg1"/>
                </a:solidFill>
              </a:rPr>
              <a:t>. Počas nej sa vykonávajú opatrenia na záchranu života, zdravia alebo majetku, na znižovanie rizík ohrozenia alebo činnosti nevyhnutné na zamedzenie šírenia a pôsobenia následkov mimoriadnej udalosti</a:t>
            </a:r>
            <a:r>
              <a:rPr lang="sk-SK" dirty="0">
                <a:solidFill>
                  <a:schemeClr val="bg1"/>
                </a:solidFill>
              </a:rPr>
              <a:t>.</a:t>
            </a:r>
          </a:p>
          <a:p>
            <a:endParaRPr lang="sk-SK" dirty="0">
              <a:solidFill>
                <a:schemeClr val="bg1"/>
              </a:solidFill>
            </a:endParaRPr>
          </a:p>
          <a:p>
            <a:pPr algn="just"/>
            <a:r>
              <a:rPr lang="sk-SK" dirty="0">
                <a:solidFill>
                  <a:schemeClr val="bg1"/>
                </a:solidFill>
              </a:rPr>
              <a:t>	</a:t>
            </a:r>
            <a:r>
              <a:rPr lang="sk-SK" sz="2400" b="1" u="sng" dirty="0">
                <a:solidFill>
                  <a:srgbClr val="0070C0"/>
                </a:solidFill>
              </a:rPr>
              <a:t>Mimoriadna situácia</a:t>
            </a:r>
            <a:r>
              <a:rPr lang="sk-SK" b="1" i="1" dirty="0">
                <a:solidFill>
                  <a:schemeClr val="bg1"/>
                </a:solidFill>
              </a:rPr>
              <a:t> </a:t>
            </a:r>
            <a:r>
              <a:rPr lang="sk-SK" sz="1600" dirty="0">
                <a:solidFill>
                  <a:schemeClr val="bg1"/>
                </a:solidFill>
              </a:rPr>
              <a:t>sa vyhlasuje a odvoláva prostredníctvom hromadných informačných prostriedkov. Po vyhlásení mimoriadnej situácie sa vykonávajú tieto úlohy a opatrenia:</a:t>
            </a:r>
          </a:p>
          <a:p>
            <a:pPr marL="266700" indent="-266700" algn="just"/>
            <a:r>
              <a:rPr lang="sk-SK" sz="1600" dirty="0">
                <a:solidFill>
                  <a:schemeClr val="bg1"/>
                </a:solidFill>
              </a:rPr>
              <a:t>a) </a:t>
            </a:r>
            <a:r>
              <a:rPr lang="sk-SK" sz="1600" b="1" dirty="0">
                <a:solidFill>
                  <a:schemeClr val="bg1"/>
                </a:solidFill>
              </a:rPr>
              <a:t>záchranné práce</a:t>
            </a:r>
            <a:r>
              <a:rPr lang="sk-SK" sz="1600" dirty="0">
                <a:solidFill>
                  <a:schemeClr val="bg1"/>
                </a:solidFill>
              </a:rPr>
              <a:t>, silami a prostriedkami z celého územia, na ktorom bola vyhlásená mimoriadna situácia, </a:t>
            </a:r>
          </a:p>
          <a:p>
            <a:pPr algn="just"/>
            <a:r>
              <a:rPr lang="sk-SK" sz="1600" dirty="0">
                <a:solidFill>
                  <a:schemeClr val="bg1"/>
                </a:solidFill>
              </a:rPr>
              <a:t>b) </a:t>
            </a:r>
            <a:r>
              <a:rPr lang="sk-SK" sz="1600" dirty="0">
                <a:solidFill>
                  <a:srgbClr val="00B050"/>
                </a:solidFill>
              </a:rPr>
              <a:t>evakuácia</a:t>
            </a:r>
            <a:r>
              <a:rPr lang="sk-SK" sz="1600" dirty="0">
                <a:solidFill>
                  <a:schemeClr val="bg1"/>
                </a:solidFill>
              </a:rPr>
              <a:t>, </a:t>
            </a:r>
          </a:p>
          <a:p>
            <a:pPr algn="just"/>
            <a:r>
              <a:rPr lang="sk-SK" sz="1600" dirty="0">
                <a:solidFill>
                  <a:schemeClr val="bg1"/>
                </a:solidFill>
              </a:rPr>
              <a:t>c) </a:t>
            </a:r>
            <a:r>
              <a:rPr lang="sk-SK" sz="1600" dirty="0">
                <a:solidFill>
                  <a:srgbClr val="FF0000"/>
                </a:solidFill>
              </a:rPr>
              <a:t>núdzové zásobovanie </a:t>
            </a:r>
            <a:r>
              <a:rPr lang="sk-SK" sz="1600" dirty="0">
                <a:solidFill>
                  <a:schemeClr val="bg1"/>
                </a:solidFill>
              </a:rPr>
              <a:t>a núdzové ubytovanie, </a:t>
            </a:r>
          </a:p>
          <a:p>
            <a:pPr algn="just"/>
            <a:r>
              <a:rPr lang="sk-SK" sz="1600" dirty="0">
                <a:solidFill>
                  <a:schemeClr val="bg1"/>
                </a:solidFill>
              </a:rPr>
              <a:t>d) použitie  základných a ostatných zložiek integrovaného záchranného systému,</a:t>
            </a:r>
          </a:p>
          <a:p>
            <a:pPr marL="266700" indent="-266700" algn="just"/>
            <a:r>
              <a:rPr lang="sk-SK" sz="1600" dirty="0">
                <a:solidFill>
                  <a:schemeClr val="bg1"/>
                </a:solidFill>
              </a:rPr>
              <a:t>e) nariadenie vykonávania niektorých opatrení hospodárskej mobilizácie v súlade s osobitnými predpisom, ak je to vzhľadom na povahu mimoriadnej udalosti potrebné. </a:t>
            </a:r>
          </a:p>
          <a:p>
            <a:pPr algn="just"/>
            <a:endParaRPr lang="sk-SK" sz="1600" dirty="0">
              <a:solidFill>
                <a:schemeClr val="bg1"/>
              </a:solidFill>
            </a:endParaRPr>
          </a:p>
          <a:p>
            <a:pPr algn="just"/>
            <a:endParaRPr lang="sk-S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926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80BB8383-96A8-48ED-8BA9-BC57F18DD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1927"/>
          </a:xfrm>
        </p:spPr>
        <p:txBody>
          <a:bodyPr>
            <a:noAutofit/>
          </a:bodyPr>
          <a:lstStyle/>
          <a:p>
            <a:r>
              <a:rPr lang="sk-SK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Hmotnosť evakuačnej batožiny a jej odporúčaný obsah</a:t>
            </a:r>
            <a:endParaRPr lang="sk-SK" sz="2800" dirty="0"/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30769DFE-E8B3-48EE-89AE-E21F9CD6C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66566"/>
            <a:ext cx="8229600" cy="561679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96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Hmotnosť batožiny môže byť najviac:</a:t>
            </a:r>
            <a:r>
              <a:rPr lang="sk-SK" sz="96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80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80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25 kg</a:t>
            </a:r>
            <a:r>
              <a:rPr lang="sk-SK" sz="80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u dospelej osoby, </a:t>
            </a:r>
            <a:r>
              <a:rPr lang="sk-SK" sz="80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15 kg</a:t>
            </a:r>
            <a:r>
              <a:rPr lang="sk-SK" sz="80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u dieťaťa, </a:t>
            </a:r>
            <a:r>
              <a:rPr lang="sk-SK" sz="80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5 kg</a:t>
            </a:r>
            <a:r>
              <a:rPr lang="sk-SK" sz="80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príručnej batožiny okrem batožiny podľa prvého a druhého bodu.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80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sk-SK" sz="96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b) Odporúčaný obsah batožiny:</a:t>
            </a:r>
            <a:endParaRPr lang="sk-SK" sz="96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80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k-SK" sz="7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osobné doklady, peniaze a iné cennosti,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7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lieky a nevyhnutné zdravotnícke pomôcky,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7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základné potraviny a pitná voda na dva až tri dni,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7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predmety osobnej hygieny,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7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5. vrecková lampa,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7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6. prikrývka alebo spací vak,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7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7. náhradná osobná bielizeň, náhradný odev, náhradná obuv a nepremokavý plášť,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k-SK" sz="7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8. ďalšie nevyhnutné osobné veci.</a:t>
            </a:r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52BA1E2C-3082-4683-AAD4-D50CE7600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26876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sk-SK" sz="3200" b="1" u="sng" dirty="0">
                <a:solidFill>
                  <a:srgbClr val="00B050"/>
                </a:solidFill>
              </a:rPr>
              <a:t>Oprávnenia fyzických osôb</a:t>
            </a:r>
            <a:endParaRPr lang="sk-SK" sz="3200" dirty="0">
              <a:solidFill>
                <a:srgbClr val="00B05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9294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sk-SK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sk-SK" sz="2400" dirty="0">
                <a:solidFill>
                  <a:schemeClr val="bg1"/>
                </a:solidFill>
              </a:rPr>
              <a:t>	Fyzická osoba má právo na </a:t>
            </a:r>
            <a:r>
              <a:rPr lang="sk-SK" sz="2400" b="1" dirty="0">
                <a:solidFill>
                  <a:schemeClr val="bg1"/>
                </a:solidFill>
              </a:rPr>
              <a:t>včasné varovanie</a:t>
            </a:r>
            <a:r>
              <a:rPr lang="sk-SK" sz="2400" dirty="0">
                <a:solidFill>
                  <a:schemeClr val="bg1"/>
                </a:solidFill>
              </a:rPr>
              <a:t> pred hroziacim nebezpečenstvom, na </a:t>
            </a:r>
            <a:r>
              <a:rPr lang="sk-SK" sz="2400" b="1" dirty="0">
                <a:solidFill>
                  <a:schemeClr val="bg1"/>
                </a:solidFill>
              </a:rPr>
              <a:t>evakuáciu</a:t>
            </a:r>
            <a:r>
              <a:rPr lang="sk-SK" sz="2400" dirty="0">
                <a:solidFill>
                  <a:schemeClr val="bg1"/>
                </a:solidFill>
              </a:rPr>
              <a:t> a </a:t>
            </a:r>
            <a:r>
              <a:rPr lang="sk-SK" sz="2400" b="1" dirty="0">
                <a:solidFill>
                  <a:schemeClr val="bg1"/>
                </a:solidFill>
              </a:rPr>
              <a:t>ukrytie </a:t>
            </a:r>
            <a:r>
              <a:rPr lang="sk-SK" sz="2400" dirty="0">
                <a:solidFill>
                  <a:schemeClr val="bg1"/>
                </a:solidFill>
              </a:rPr>
              <a:t>a na </a:t>
            </a:r>
            <a:r>
              <a:rPr lang="sk-SK" sz="2400" b="1" dirty="0">
                <a:solidFill>
                  <a:schemeClr val="bg1"/>
                </a:solidFill>
              </a:rPr>
              <a:t>informácie o spôsobe ochrany </a:t>
            </a:r>
            <a:r>
              <a:rPr lang="sk-SK" sz="2400" dirty="0">
                <a:solidFill>
                  <a:schemeClr val="bg1"/>
                </a:solidFill>
              </a:rPr>
              <a:t>a na </a:t>
            </a:r>
            <a:r>
              <a:rPr lang="sk-SK" sz="2400" b="1" dirty="0">
                <a:solidFill>
                  <a:schemeClr val="bg1"/>
                </a:solidFill>
              </a:rPr>
              <a:t>bezprostrednú pomoc pri ohrození života, zdravia a majetku.</a:t>
            </a:r>
          </a:p>
          <a:p>
            <a:pPr marL="0" indent="0" algn="just">
              <a:buNone/>
            </a:pPr>
            <a:endParaRPr lang="sk-SK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sk-SK" sz="2400" dirty="0">
                <a:solidFill>
                  <a:schemeClr val="bg1"/>
                </a:solidFill>
              </a:rPr>
              <a:t>	Fyzické osoby majú právo na vytvorenie podmienok na  zabezpečenie prípravy na civilnú ochranu, ktorej cieľom je umožniť získanie nevyhnutných vedomostí a zručností v sebaochrane a pomoci iným v núdzi.</a:t>
            </a:r>
          </a:p>
        </p:txBody>
      </p:sp>
    </p:spTree>
    <p:extLst>
      <p:ext uri="{BB962C8B-B14F-4D97-AF65-F5344CB8AC3E}">
        <p14:creationId xmlns:p14="http://schemas.microsoft.com/office/powerpoint/2010/main" val="456089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sk-SK" sz="2400" b="1" u="sng" dirty="0"/>
              <a:t>Všeobecné ustanovenia o </a:t>
            </a:r>
            <a:r>
              <a:rPr lang="sk-SK" sz="2400" b="1" u="sng" dirty="0">
                <a:solidFill>
                  <a:srgbClr val="CC6600"/>
                </a:solidFill>
              </a:rPr>
              <a:t>povinnostiach</a:t>
            </a:r>
            <a:r>
              <a:rPr lang="sk-SK" sz="2400" b="1" u="sng" dirty="0"/>
              <a:t> v prípadoch mimoriadnej udalosti</a:t>
            </a:r>
            <a:endParaRPr lang="sk-SK" sz="24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96544"/>
          </a:xfrm>
          <a:solidFill>
            <a:schemeClr val="tx1"/>
          </a:solidFill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k-SK" sz="2400" dirty="0">
                <a:solidFill>
                  <a:schemeClr val="bg1"/>
                </a:solidFill>
              </a:rPr>
              <a:t>	Osoba, je v prípadoch mimoriadnej udalosti povinná spolupracovať v civilnej ochrane a možno jej uložiť obmedzenia a vyžadovať poskytnutie vecných prostriedkov</a:t>
            </a:r>
          </a:p>
          <a:p>
            <a:pPr marL="0" indent="0" algn="ctr">
              <a:buNone/>
            </a:pPr>
            <a:endParaRPr lang="sk-SK" sz="1200" b="1" u="sng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sk-SK" sz="2400" b="1" u="sng" dirty="0">
                <a:solidFill>
                  <a:schemeClr val="bg1"/>
                </a:solidFill>
              </a:rPr>
              <a:t>Vecné plnenie</a:t>
            </a:r>
            <a:endParaRPr lang="sk-SK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sk-SK" sz="2400" dirty="0">
                <a:solidFill>
                  <a:schemeClr val="bg1"/>
                </a:solidFill>
              </a:rPr>
              <a:t>	Okresný úrad môže priamo alebo prostredníctvom obce uložiť písomným príkazom právnickej osobe alebo fyzickej osobe – podnikateľovi alebo fyzickej osobe povinnosť poskytnúť vecné plnenie, na zvládnutie úloh pri mimoriadnej udalosti</a:t>
            </a:r>
          </a:p>
          <a:p>
            <a:pPr marL="0" indent="0" algn="ctr">
              <a:buNone/>
            </a:pPr>
            <a:endParaRPr lang="sk-SK" sz="2400" b="1" u="sng" dirty="0">
              <a:solidFill>
                <a:srgbClr val="CC6600"/>
              </a:solidFill>
            </a:endParaRPr>
          </a:p>
          <a:p>
            <a:pPr marL="0" indent="0" algn="ctr">
              <a:buNone/>
            </a:pPr>
            <a:r>
              <a:rPr lang="sk-SK" sz="2400" b="1" u="sng" dirty="0">
                <a:solidFill>
                  <a:srgbClr val="CC6600"/>
                </a:solidFill>
              </a:rPr>
              <a:t>Osobné úkony</a:t>
            </a:r>
            <a:endParaRPr lang="sk-SK" sz="2400" dirty="0">
              <a:solidFill>
                <a:srgbClr val="CC6600"/>
              </a:solidFill>
            </a:endParaRPr>
          </a:p>
          <a:p>
            <a:pPr marL="0" indent="0" algn="just">
              <a:buNone/>
            </a:pPr>
            <a:r>
              <a:rPr lang="sk-SK" sz="2400" dirty="0">
                <a:solidFill>
                  <a:srgbClr val="FF0000"/>
                </a:solidFill>
              </a:rPr>
              <a:t>	Fyzické osoby sú povinné zúčastniť sa na plnení úloh civilnej ochrany osobnými úkonmi.</a:t>
            </a:r>
          </a:p>
          <a:p>
            <a:pPr marL="0" indent="0">
              <a:buNone/>
            </a:pPr>
            <a:r>
              <a:rPr lang="sk-SK" sz="2400" dirty="0"/>
              <a:t> </a:t>
            </a:r>
          </a:p>
          <a:p>
            <a:pPr marL="0" indent="0">
              <a:buNone/>
            </a:pPr>
            <a:r>
              <a:rPr lang="sk-SK" sz="1400" dirty="0">
                <a:solidFill>
                  <a:schemeClr val="bg1"/>
                </a:solidFill>
              </a:rPr>
              <a:t>Poznámka: pokračovanie v súbore – 2 POSVP 2021 obce</a:t>
            </a:r>
            <a:endParaRPr lang="sk-SK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77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0" lvl="3" indent="0" algn="ctr">
              <a:spcBef>
                <a:spcPts val="0"/>
              </a:spcBef>
              <a:buNone/>
            </a:pPr>
            <a:endParaRPr lang="sk-SK" sz="4800" b="1" dirty="0">
              <a:solidFill>
                <a:schemeClr val="bg1"/>
              </a:solidFill>
            </a:endParaRPr>
          </a:p>
          <a:p>
            <a:pPr marL="0" lvl="3" indent="0" algn="ctr">
              <a:spcBef>
                <a:spcPts val="0"/>
              </a:spcBef>
              <a:buNone/>
            </a:pPr>
            <a:r>
              <a:rPr lang="sk-SK" sz="4800" b="1" dirty="0">
                <a:solidFill>
                  <a:schemeClr val="bg1"/>
                </a:solidFill>
              </a:rPr>
              <a:t>ZÁSADY </a:t>
            </a:r>
          </a:p>
          <a:p>
            <a:pPr marL="0" lvl="3" indent="0" algn="ctr">
              <a:spcBef>
                <a:spcPts val="0"/>
              </a:spcBef>
              <a:buNone/>
            </a:pPr>
            <a:r>
              <a:rPr lang="sk-SK" sz="4800" b="1" dirty="0">
                <a:solidFill>
                  <a:schemeClr val="bg1"/>
                </a:solidFill>
              </a:rPr>
              <a:t>SPRÁVANIA SA</a:t>
            </a:r>
          </a:p>
          <a:p>
            <a:pPr marL="0" lvl="4" indent="0" algn="ctr">
              <a:spcBef>
                <a:spcPts val="0"/>
              </a:spcBef>
              <a:buNone/>
            </a:pPr>
            <a:endParaRPr lang="sk-SK" sz="1800" b="1" dirty="0">
              <a:solidFill>
                <a:schemeClr val="bg1"/>
              </a:solidFill>
            </a:endParaRPr>
          </a:p>
          <a:p>
            <a:pPr marL="0" lvl="4" indent="0" algn="ctr">
              <a:spcBef>
                <a:spcPts val="0"/>
              </a:spcBef>
              <a:buNone/>
            </a:pPr>
            <a:r>
              <a:rPr lang="sk-SK" sz="4000" b="1" dirty="0">
                <a:solidFill>
                  <a:schemeClr val="bg1"/>
                </a:solidFill>
              </a:rPr>
              <a:t>PRI  ŽIVELNÝCH  POHROMÁCH</a:t>
            </a:r>
          </a:p>
          <a:p>
            <a:pPr marL="0" lvl="4" indent="0" algn="ctr">
              <a:spcBef>
                <a:spcPts val="0"/>
              </a:spcBef>
              <a:buNone/>
            </a:pPr>
            <a:endParaRPr lang="sk-SK" sz="4000" b="1" dirty="0">
              <a:solidFill>
                <a:schemeClr val="bg1"/>
              </a:solidFill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2</a:t>
            </a:fld>
            <a:endParaRPr lang="sk-SK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1800200" cy="2016224"/>
          </a:xfrm>
          <a:prstGeom prst="rect">
            <a:avLst/>
          </a:prstGeom>
        </p:spPr>
      </p:pic>
      <p:pic>
        <p:nvPicPr>
          <p:cNvPr id="5" name="Picture 2" descr="G:\Priprava_POD_Abraham_2012\CHG-Letecké snímky-18 05 2010 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21088"/>
            <a:ext cx="547260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11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95FB01-79E2-4193-A5BF-7E1F067AE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14203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just"/>
            <a:r>
              <a:rPr lang="sk-SK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Ľudia si uvedomujú riziká, ktoré ohrozujú ich život, zdravie alebo ich majetok až vtedy, keď sú priamymi účastníkmi havárií, živelných pohrôm alebo katastrof. </a:t>
            </a:r>
            <a:endParaRPr lang="sk-SK" sz="280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A7DC56B-DF0B-4D5B-A3DB-B144B25C7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  <a:ln>
            <a:solidFill>
              <a:srgbClr val="C0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just">
              <a:buNone/>
            </a:pPr>
            <a:r>
              <a:rPr lang="sk-SK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sk-SK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To, ako dokážu zvládnuť vzniknutú situáciu, závisí od ich pripravenosti. Dôsledky mimoriadnych udalostí potvrdzujú, že neznalosť vhodnej reakcie na vzniknutú situáciu, alebo jej podceňovanie spolu s panikou, znásobujú straty na životoch a zvyšujú počet zdravotne postihnutých ľudí.</a:t>
            </a:r>
          </a:p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CFED987B-B806-4A50-A594-A45A0E52C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1108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77483"/>
          </a:xfrm>
          <a:solidFill>
            <a:schemeClr val="tx1"/>
          </a:solidFill>
        </p:spPr>
        <p:txBody>
          <a:bodyPr anchor="ctr">
            <a:normAutofit fontScale="2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sk-SK" sz="5100" dirty="0">
              <a:solidFill>
                <a:srgbClr val="7030A0"/>
              </a:solidFill>
              <a:latin typeface="+mj-lt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sk-SK" sz="5100" dirty="0">
                <a:solidFill>
                  <a:srgbClr val="7030A0"/>
                </a:solidFill>
                <a:effectLst/>
                <a:latin typeface="+mj-lt"/>
                <a:ea typeface="Times New Roman" panose="02020603050405020304" pitchFamily="18" charset="0"/>
              </a:rPr>
              <a:t>	</a:t>
            </a:r>
            <a:r>
              <a:rPr lang="sk-SK" sz="12800" dirty="0">
                <a:solidFill>
                  <a:srgbClr val="7030A0"/>
                </a:solidFill>
                <a:effectLst/>
                <a:latin typeface="+mj-lt"/>
                <a:ea typeface="Times New Roman" panose="02020603050405020304" pitchFamily="18" charset="0"/>
              </a:rPr>
              <a:t>Cieľom prezentácie je poskytnúť vám základné informácie o spôsoboch a postupoch, ktoré vám pomôžu v prípade potreby ochrániť život, zdravie alebo majetok a má usmerniť vaše konanie v prípade akútneho ohrozenia, pomôcť spoznať možné nebezpečenstvo a poskytnúť základný návod, ako sa zachovať v čase, kedy je potrebná pomoc.</a:t>
            </a:r>
            <a:endParaRPr lang="sk-SK" sz="12800" b="1" dirty="0">
              <a:solidFill>
                <a:schemeClr val="bg1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sk-SK" sz="4000" b="1" dirty="0">
              <a:solidFill>
                <a:schemeClr val="bg1"/>
              </a:solidFill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0211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0CAD6839-B7A2-4150-AB73-206DA3622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dirty="0">
                <a:solidFill>
                  <a:srgbClr val="00B050"/>
                </a:solidFill>
              </a:rPr>
              <a:t>Danú problematiku rieši</a:t>
            </a:r>
            <a:r>
              <a:rPr lang="sk-SK" dirty="0"/>
              <a:t>: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F0F1DB4F-B2FA-4D7E-9568-DB673FD48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sk-SK" sz="7600" dirty="0">
                <a:solidFill>
                  <a:schemeClr val="bg1"/>
                </a:solidFill>
                <a:latin typeface="+mj-lt"/>
              </a:rPr>
              <a:t>ZÁKON</a:t>
            </a:r>
          </a:p>
          <a:p>
            <a:pPr marL="0" indent="0" algn="ctr">
              <a:buNone/>
            </a:pPr>
            <a:r>
              <a:rPr lang="sk-SK" sz="7600" dirty="0">
                <a:solidFill>
                  <a:schemeClr val="bg1"/>
                </a:solidFill>
                <a:latin typeface="+mj-lt"/>
              </a:rPr>
              <a:t>NÁRODNEJ RADY SLOVENSKEJ REPUBLIKY</a:t>
            </a:r>
          </a:p>
          <a:p>
            <a:pPr marL="0" indent="0" algn="ctr">
              <a:buNone/>
            </a:pPr>
            <a:r>
              <a:rPr lang="sk-SK" sz="9600" dirty="0">
                <a:solidFill>
                  <a:schemeClr val="bg1"/>
                </a:solidFill>
                <a:latin typeface="+mj-lt"/>
              </a:rPr>
              <a:t>č. 42/1994 Z. z. </a:t>
            </a:r>
          </a:p>
          <a:p>
            <a:pPr marL="0" indent="0" algn="ctr">
              <a:buNone/>
            </a:pPr>
            <a:r>
              <a:rPr lang="sk-SK" sz="9600" dirty="0">
                <a:solidFill>
                  <a:schemeClr val="bg1"/>
                </a:solidFill>
                <a:latin typeface="+mj-lt"/>
              </a:rPr>
              <a:t>o civilnej ochrane obyvateľstva</a:t>
            </a:r>
          </a:p>
          <a:p>
            <a:pPr marL="0" indent="0" algn="ctr">
              <a:buNone/>
            </a:pPr>
            <a:r>
              <a:rPr lang="sk-SK" sz="9600" dirty="0">
                <a:solidFill>
                  <a:schemeClr val="bg1"/>
                </a:solidFill>
                <a:latin typeface="+mj-lt"/>
              </a:rPr>
              <a:t> v znení neskorších predpisov</a:t>
            </a:r>
          </a:p>
          <a:p>
            <a:endParaRPr lang="sk-SK" dirty="0"/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87B77F88-6D2D-46C6-A7D5-0AACB952F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39605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  <a:solidFill>
            <a:schemeClr val="tx1"/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k-SK" sz="4400" b="1" dirty="0">
                <a:solidFill>
                  <a:srgbClr val="00B050"/>
                </a:solidFill>
              </a:rPr>
              <a:t>Základné pojmy:</a:t>
            </a:r>
          </a:p>
          <a:p>
            <a:pPr marL="0" indent="0" algn="just">
              <a:buNone/>
            </a:pPr>
            <a:r>
              <a:rPr lang="sk-SK" sz="3200" b="1" u="sng" dirty="0">
                <a:solidFill>
                  <a:srgbClr val="FF0000"/>
                </a:solidFill>
              </a:rPr>
              <a:t>Civilná ochrana </a:t>
            </a:r>
            <a:r>
              <a:rPr lang="sk-SK" sz="3200" b="1" u="sng" dirty="0">
                <a:solidFill>
                  <a:schemeClr val="bg1"/>
                </a:solidFill>
              </a:rPr>
              <a:t>je systém úloh a opatrení</a:t>
            </a:r>
            <a:r>
              <a:rPr lang="sk-SK" sz="3200" dirty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sk-SK" sz="2700" dirty="0">
                <a:solidFill>
                  <a:schemeClr val="bg1"/>
                </a:solidFill>
              </a:rPr>
              <a:t>zameraných na ochranu života, zdravia a majetku, spočívajúcich najmä v analýze možného ohrozenia a v prijímaní opatrení na znižovanie rizík ohrozenia, ako aj určenie postupov a činnosti pri odstraňovaní následkov mimoriadnych udalostí.</a:t>
            </a:r>
          </a:p>
          <a:p>
            <a:pPr marL="0" indent="0" algn="just">
              <a:buNone/>
            </a:pPr>
            <a:endParaRPr lang="sk-SK" sz="27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sk-SK" sz="2700" b="1" dirty="0">
                <a:solidFill>
                  <a:srgbClr val="FF0000"/>
                </a:solidFill>
              </a:rPr>
              <a:t>Poslaním civilnej ochrany </a:t>
            </a:r>
            <a:r>
              <a:rPr lang="sk-SK" sz="2700" dirty="0">
                <a:solidFill>
                  <a:schemeClr val="bg1"/>
                </a:solidFill>
              </a:rPr>
              <a:t>je v rozsahu stanovenom zákonom chrániť život, zdravie a majetok a utvárať podmienky na prežitie pri mimoriadnych udalostiach a počas vyhlásenej mimoriadnej situácie.</a:t>
            </a:r>
          </a:p>
        </p:txBody>
      </p:sp>
    </p:spTree>
    <p:extLst>
      <p:ext uri="{BB962C8B-B14F-4D97-AF65-F5344CB8AC3E}">
        <p14:creationId xmlns:p14="http://schemas.microsoft.com/office/powerpoint/2010/main" val="2336200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7</a:t>
            </a:fld>
            <a:endParaRPr lang="sk-SK"/>
          </a:p>
        </p:txBody>
      </p:sp>
      <p:sp>
        <p:nvSpPr>
          <p:cNvPr id="5" name="Obdĺžnik 4"/>
          <p:cNvSpPr/>
          <p:nvPr/>
        </p:nvSpPr>
        <p:spPr>
          <a:xfrm>
            <a:off x="626232" y="567838"/>
            <a:ext cx="770485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k-SK" sz="2400" b="1" u="sng" dirty="0">
                <a:solidFill>
                  <a:srgbClr val="FF0000"/>
                </a:solidFill>
              </a:rPr>
              <a:t>Mimoriadnou udalosťou</a:t>
            </a:r>
            <a:r>
              <a:rPr lang="sk-SK" sz="2400" b="1" dirty="0">
                <a:solidFill>
                  <a:srgbClr val="FF0000"/>
                </a:solidFill>
              </a:rPr>
              <a:t> </a:t>
            </a:r>
            <a:r>
              <a:rPr lang="sk-SK" sz="2000" dirty="0">
                <a:solidFill>
                  <a:schemeClr val="bg1"/>
                </a:solidFill>
              </a:rPr>
              <a:t>(vznikne) </a:t>
            </a:r>
            <a:r>
              <a:rPr lang="sk-SK" sz="2400" dirty="0">
                <a:solidFill>
                  <a:schemeClr val="bg1"/>
                </a:solidFill>
              </a:rPr>
              <a:t>sa rozumie   živelná pohroma, havária, katastrofa, ohrozenie verejného zdravia II. stupňa alebo teroristický útok, pričom:</a:t>
            </a:r>
          </a:p>
          <a:p>
            <a:pPr algn="just"/>
            <a:endParaRPr lang="sk-SK" sz="1400" dirty="0">
              <a:solidFill>
                <a:schemeClr val="bg1"/>
              </a:solidFill>
            </a:endParaRPr>
          </a:p>
          <a:p>
            <a:pPr algn="just"/>
            <a:r>
              <a:rPr lang="sk-SK" sz="2000" b="1" dirty="0">
                <a:solidFill>
                  <a:srgbClr val="FF0000"/>
                </a:solidFill>
              </a:rPr>
              <a:t>živelná pohroma</a:t>
            </a:r>
            <a:r>
              <a:rPr lang="sk-SK" sz="2000" dirty="0">
                <a:solidFill>
                  <a:srgbClr val="FF0000"/>
                </a:solidFill>
              </a:rPr>
              <a:t> </a:t>
            </a:r>
            <a:r>
              <a:rPr lang="sk-SK" sz="2000" dirty="0">
                <a:solidFill>
                  <a:schemeClr val="bg1"/>
                </a:solidFill>
              </a:rPr>
              <a:t>je mimoriadna udalosť, pri ktorej dôjde k nežiaducemu uvoľneniu kumulovaných energií alebo hmôt v dôsledku </a:t>
            </a:r>
            <a:r>
              <a:rPr lang="sk-SK" sz="2000" dirty="0">
                <a:solidFill>
                  <a:srgbClr val="0070C0"/>
                </a:solidFill>
              </a:rPr>
              <a:t>nepriaznivého pôsobenia prírodných síl</a:t>
            </a:r>
            <a:r>
              <a:rPr lang="sk-SK" sz="2000" dirty="0">
                <a:solidFill>
                  <a:schemeClr val="bg1"/>
                </a:solidFill>
              </a:rPr>
              <a:t>, pri ktorej môžu pôsobiť nebezpečné látky alebo pôsobia ničivé faktory, ktoré majú negatívny vplyv na život, zdravie alebo na majetok</a:t>
            </a:r>
          </a:p>
        </p:txBody>
      </p:sp>
      <p:pic>
        <p:nvPicPr>
          <p:cNvPr id="6" name="Obrázo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645024"/>
            <a:ext cx="8221891" cy="2692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4949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B4631179-D19A-4774-9DD7-8A6ECE224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8</a:t>
            </a:fld>
            <a:endParaRPr lang="sk-SK"/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49EB82DB-BEB1-458A-B651-0307F4B4C464}"/>
              </a:ext>
            </a:extLst>
          </p:cNvPr>
          <p:cNvSpPr txBox="1"/>
          <p:nvPr/>
        </p:nvSpPr>
        <p:spPr>
          <a:xfrm>
            <a:off x="457200" y="548681"/>
            <a:ext cx="82296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k-SK" sz="2800" b="1" dirty="0">
                <a:solidFill>
                  <a:srgbClr val="FF0000"/>
                </a:solidFill>
              </a:rPr>
              <a:t>Havária</a:t>
            </a:r>
            <a:r>
              <a:rPr lang="sk-SK" sz="2800" b="1" dirty="0">
                <a:solidFill>
                  <a:schemeClr val="bg1"/>
                </a:solidFill>
              </a:rPr>
              <a:t> </a:t>
            </a:r>
            <a:r>
              <a:rPr lang="sk-SK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 mimoriadna udalosť, ktorá spôsobí odchýlku od ustáleného prevádzkového stavu, v dôsledku čoho dôjde k úniku nebezpečných látok alebo k pôsobeniu iných ničivých faktorov, ktoré majú vplyv na život, zdravie alebo na majetok.</a:t>
            </a:r>
          </a:p>
          <a:p>
            <a:r>
              <a:rPr lang="sk-SK" sz="2800" b="1" dirty="0">
                <a:solidFill>
                  <a:srgbClr val="FF0000"/>
                </a:solidFill>
              </a:rPr>
              <a:t> </a:t>
            </a:r>
          </a:p>
          <a:p>
            <a:r>
              <a:rPr lang="sk-SK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Havárie sú najmä:</a:t>
            </a:r>
            <a:endParaRPr lang="sk-SK" sz="2800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Courier New" panose="02070309020205020404" pitchFamily="49" charset="0"/>
              <a:buChar char="o"/>
            </a:pPr>
            <a:r>
              <a:rPr lang="sk-SK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požiare a výbuchy,</a:t>
            </a:r>
            <a:endParaRPr lang="sk-SK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Courier New" panose="02070309020205020404" pitchFamily="49" charset="0"/>
              <a:buChar char="o"/>
            </a:pPr>
            <a:r>
              <a:rPr lang="sk-SK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úniky nebezpečných látok, prípravkov a odpadkov, ropných produktov s kontamináciou územia, ovzdušia, vodných tokov, zdrojov pitnej vody a podzemných vôd,</a:t>
            </a:r>
            <a:endParaRPr lang="sk-SK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Courier New" panose="02070309020205020404" pitchFamily="49" charset="0"/>
              <a:buChar char="o"/>
            </a:pPr>
            <a:r>
              <a:rPr lang="sk-SK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poškodenie vedení rozvodných sietí, ich zariadení a diaľkovodov</a:t>
            </a:r>
            <a:r>
              <a:rPr lang="sk-S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sk-SK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sk-SK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51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9022AA9F-C0A0-470E-96AC-F032F3A21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945A-9538-4E02-99A6-AC8621E1256A}" type="slidenum">
              <a:rPr lang="sk-SK" smtClean="0"/>
              <a:pPr/>
              <a:t>9</a:t>
            </a:fld>
            <a:endParaRPr lang="sk-SK"/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6EFD7DC3-E829-4E06-9991-82346FD75F06}"/>
              </a:ext>
            </a:extLst>
          </p:cNvPr>
          <p:cNvSpPr txBox="1"/>
          <p:nvPr/>
        </p:nvSpPr>
        <p:spPr>
          <a:xfrm>
            <a:off x="0" y="136525"/>
            <a:ext cx="8892480" cy="7171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800" b="1" dirty="0">
                <a:solidFill>
                  <a:srgbClr val="FF0000"/>
                </a:solidFill>
              </a:rPr>
              <a:t>Katastrofa</a:t>
            </a:r>
          </a:p>
          <a:p>
            <a:pPr algn="just"/>
            <a:r>
              <a:rPr lang="sk-SK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 mimoriadna udalosť, pri ktorej dôjde k narastaniu ničivých faktorov a ich následnej kumulácii v dôsledku živelnej pohromy a havárie.</a:t>
            </a:r>
            <a:endParaRPr lang="sk-SK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sk-SK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sk-SK" sz="2800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Katastrofy sú najmä:</a:t>
            </a:r>
            <a:endParaRPr lang="sk-SK" sz="2800" dirty="0">
              <a:solidFill>
                <a:srgbClr val="CC66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sk-SK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veľké letecké, železničné, lodné a cestné nehody spojené s požiarmi,</a:t>
            </a:r>
            <a:endParaRPr lang="sk-SK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sk-SK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havárie jadrových zariadení,  porušenie vodných stavieb</a:t>
            </a:r>
            <a:endParaRPr lang="sk-SK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/>
            <a:r>
              <a:rPr lang="sk-SK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sk-SK" sz="28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Územie postihnuté účinkami katastrofy je charakterizované</a:t>
            </a:r>
            <a:endParaRPr lang="sk-SK" sz="2800" dirty="0">
              <a:solidFill>
                <a:srgbClr val="000000"/>
              </a:solidFill>
              <a:effectLst/>
              <a:highlight>
                <a:srgbClr val="00FF00"/>
              </a:highligh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sk-SK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postihnutím a ohrozením osôb, ovzdušia, zvierat, terénu, vody a potravín,</a:t>
            </a:r>
            <a:endParaRPr lang="sk-SK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sk-SK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zhoršením hygienických podmienok, vznikom a šírením infekčných ochorení,</a:t>
            </a:r>
            <a:endParaRPr lang="sk-SK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sk-SK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narušením chodu života, výroby a životného prostredia.</a:t>
            </a:r>
            <a:endParaRPr lang="sk-SK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sk-SK" sz="28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4931468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é 1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lastný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3123</TotalTime>
  <Words>1380</Words>
  <Application>Microsoft Office PowerPoint</Application>
  <PresentationFormat>Prezentácia na obrazovke (4:3)</PresentationFormat>
  <Paragraphs>137</Paragraphs>
  <Slides>17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2</vt:i4>
      </vt:variant>
      <vt:variant>
        <vt:lpstr>Nadpisy snímok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Tahoma</vt:lpstr>
      <vt:lpstr>Times New Roman</vt:lpstr>
      <vt:lpstr>Wingdings</vt:lpstr>
      <vt:lpstr>Motív Office</vt:lpstr>
      <vt:lpstr>Vlastný návrh</vt:lpstr>
      <vt:lpstr>ČASŤ  I.  </vt:lpstr>
      <vt:lpstr>Prezentácia programu PowerPoint</vt:lpstr>
      <vt:lpstr> Ľudia si uvedomujú riziká, ktoré ohrozujú ich život, zdravie alebo ich majetok až vtedy, keď sú priamymi účastníkmi havárií, živelných pohrôm alebo katastrof. </vt:lpstr>
      <vt:lpstr>Prezentácia programu PowerPoint</vt:lpstr>
      <vt:lpstr>Danú problematiku rieši: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VŠEOBECNÉ ZÁSADY ČINNOSTI PRI OHROZENÍ</vt:lpstr>
      <vt:lpstr>Prezentácia programu PowerPoint</vt:lpstr>
      <vt:lpstr>Prezentácia programu PowerPoint</vt:lpstr>
      <vt:lpstr>Hmotnosť evakuačnej batožiny a jej odporúčaný obsah</vt:lpstr>
      <vt:lpstr>Oprávnenia fyzických osôb</vt:lpstr>
      <vt:lpstr>Všeobecné ustanovenia o povinnostiach v prípadoch mimoriadnej udalosti</vt:lpstr>
    </vt:vector>
  </TitlesOfParts>
  <Company>Okresný úrad Galanta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cp:lastModifiedBy>toshiba</cp:lastModifiedBy>
  <cp:revision>653</cp:revision>
  <dcterms:created xsi:type="dcterms:W3CDTF">2014-03-18T10:31:15Z</dcterms:created>
  <dcterms:modified xsi:type="dcterms:W3CDTF">2021-11-03T09:55:06Z</dcterms:modified>
</cp:coreProperties>
</file>