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2"/>
  </p:notesMasterIdLst>
  <p:handoutMasterIdLst>
    <p:handoutMasterId r:id="rId23"/>
  </p:handoutMasterIdLst>
  <p:sldIdLst>
    <p:sldId id="304" r:id="rId3"/>
    <p:sldId id="364" r:id="rId4"/>
    <p:sldId id="365" r:id="rId5"/>
    <p:sldId id="338" r:id="rId6"/>
    <p:sldId id="318" r:id="rId7"/>
    <p:sldId id="326" r:id="rId8"/>
    <p:sldId id="327" r:id="rId9"/>
    <p:sldId id="266" r:id="rId10"/>
    <p:sldId id="340" r:id="rId11"/>
    <p:sldId id="363" r:id="rId12"/>
    <p:sldId id="341" r:id="rId13"/>
    <p:sldId id="342" r:id="rId14"/>
    <p:sldId id="343" r:id="rId15"/>
    <p:sldId id="355" r:id="rId16"/>
    <p:sldId id="356" r:id="rId17"/>
    <p:sldId id="357" r:id="rId18"/>
    <p:sldId id="358" r:id="rId19"/>
    <p:sldId id="280" r:id="rId20"/>
    <p:sldId id="354" r:id="rId21"/>
  </p:sldIdLst>
  <p:sldSz cx="9144000" cy="6858000" type="screen4x3"/>
  <p:notesSz cx="6781800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FF99"/>
    <a:srgbClr val="FFFF66"/>
    <a:srgbClr val="66FF33"/>
    <a:srgbClr val="99FF66"/>
    <a:srgbClr val="FFCC00"/>
    <a:srgbClr val="CCFF66"/>
    <a:srgbClr val="66FF66"/>
    <a:srgbClr val="99FF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5" autoAdjust="0"/>
    <p:restoredTop sz="94711" autoAdjust="0"/>
  </p:normalViewPr>
  <p:slideViewPr>
    <p:cSldViewPr>
      <p:cViewPr varScale="1">
        <p:scale>
          <a:sx n="50" d="100"/>
          <a:sy n="50" d="100"/>
        </p:scale>
        <p:origin x="78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41750" y="0"/>
            <a:ext cx="29384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CB679-D8FD-47B0-9A2C-03FB27B5C757}" type="datetimeFigureOut">
              <a:rPr lang="sk-SK" smtClean="0"/>
              <a:pPr/>
              <a:t>3. 11. 2021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41750" y="9428163"/>
            <a:ext cx="29384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318848-7F9E-451B-80CE-3D8BD68E1870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697933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8662A-6B69-43CD-87F2-C49E1B69E5C4}" type="datetimeFigureOut">
              <a:rPr lang="sk-SK" smtClean="0"/>
              <a:pPr/>
              <a:t>3. 11. 2021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2B9EC8-2A80-490C-A803-068869C19816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1345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F6D-62CA-4AA8-8154-AF3C9FDBAC77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sk-SK" dirty="0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 baseline="0"/>
            </a:lvl1pPr>
            <a:lvl2pPr>
              <a:defRPr sz="1800" baseline="0">
                <a:solidFill>
                  <a:schemeClr val="bg1"/>
                </a:solidFill>
              </a:defRPr>
            </a:lvl2pPr>
          </a:lstStyle>
          <a:p>
            <a:pPr lvl="0"/>
            <a:r>
              <a:rPr lang="sk-SK" dirty="0"/>
              <a:t>Kliknite sem a upravte štýly predlohy textu.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C036C-DF3F-4ABF-A785-01FE78CF22D7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D1C83-809F-4D50-B980-820036D479DD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7662C-E149-40B7-A326-930D47199B2F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8D94-7E0D-4930-9A17-EB9C84A90533}" type="datetime1">
              <a:rPr lang="sk-SK" smtClean="0"/>
              <a:t>3. 11. 2021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14B7F-C054-440F-90C4-D872601B787E}" type="datetime1">
              <a:rPr lang="sk-SK" smtClean="0"/>
              <a:t>3. 11. 2021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B217B-DD22-4EB8-9298-033810934E2E}" type="datetime1">
              <a:rPr lang="sk-SK" smtClean="0"/>
              <a:t>3. 11. 2021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0E446-3885-4C47-9F08-329652D293E2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C6E44-8ACD-4938-8B04-F8ECBA09CC60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2C571-E83A-482B-8410-D17AEFD8BCDB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F2659-2A5E-4E70-BA1C-6764553DDB91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1864D3-ED4C-4B8F-9179-DD12DC3FA6DC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82700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56874-6347-45BB-BC4A-4FBB3FF78BA3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630369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885BE-5833-41AC-ACAF-CF93F926D5E9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1278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5C9D0-6D97-4620-9871-68E5086CA0C6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37531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316C6-82CF-4B60-9BFE-E3DCD4F8B171}" type="datetime1">
              <a:rPr lang="sk-SK" smtClean="0"/>
              <a:t>3. 11. 2021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71333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91A06-BD3F-4CC2-8DD2-CE6CEA378631}" type="datetime1">
              <a:rPr lang="sk-SK" smtClean="0"/>
              <a:t>3. 11. 2021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67424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770DD-107E-4075-833A-F68EB33D1534}" type="datetime1">
              <a:rPr lang="sk-SK" smtClean="0"/>
              <a:t>3. 11. 2021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7800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CDAE-80B2-4CB2-909C-8DBF2D151755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445362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3CDD-C7B2-4260-9A3C-606505A3BA02}" type="datetime1">
              <a:rPr lang="sk-SK" smtClean="0"/>
              <a:t>3. 11. 2021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43717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CD927-8CA4-4985-B009-EA4ED2132EAA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604311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B9DB-5639-486C-A27D-6D67046063F9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26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833CE-822E-4E44-9D74-BBE691A79567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1945A-9538-4E02-99A6-AC8621E1256A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A3532-0066-4D13-8A17-9D4EABC1E35B}" type="datetime1">
              <a:rPr lang="sk-SK" smtClean="0"/>
              <a:t>3. 11. 2021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D7700-48D3-4480-8411-E3A83D87AA7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81737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nv.sk/?Zachranne_prac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755576" y="390184"/>
            <a:ext cx="7128791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sk-SK" sz="1600" dirty="0">
                <a:solidFill>
                  <a:schemeClr val="bg1"/>
                </a:solidFill>
              </a:rPr>
              <a:t>Poznámka: pokračovanie  – 1 POSVP 2021 obce</a:t>
            </a:r>
          </a:p>
          <a:p>
            <a:pPr algn="ctr"/>
            <a:endParaRPr lang="sk-SK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sk-SK" sz="2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ČASŤ  II</a:t>
            </a:r>
            <a:r>
              <a:rPr lang="sk-SK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sk-SK" altLang="sk-SK" b="1" i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Zástupný symbol čísla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>
                <a:solidFill>
                  <a:schemeClr val="bg1"/>
                </a:solidFill>
              </a:rPr>
              <a:pPr/>
              <a:t>1</a:t>
            </a:fld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4C5C0174-FAED-42D0-A392-DA5E41DD66E6}"/>
              </a:ext>
            </a:extLst>
          </p:cNvPr>
          <p:cNvSpPr txBox="1"/>
          <p:nvPr/>
        </p:nvSpPr>
        <p:spPr>
          <a:xfrm>
            <a:off x="457200" y="2636912"/>
            <a:ext cx="7715200" cy="1613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sk-SK" sz="2400" b="1" dirty="0">
                <a:solidFill>
                  <a:schemeClr val="bg1"/>
                </a:solidFill>
                <a:latin typeface="+mj-lt"/>
              </a:rPr>
              <a:t>PRÍPRAVA</a:t>
            </a:r>
            <a:r>
              <a:rPr lang="sk-SK" sz="24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  OBYVATEĽSTVA NA SEBAOCHRANU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sk-SK" sz="2400" b="1" dirty="0">
                <a:solidFill>
                  <a:schemeClr val="bg1"/>
                </a:solidFill>
                <a:effectLst/>
                <a:latin typeface="+mj-lt"/>
                <a:ea typeface="Times New Roman" panose="02020603050405020304" pitchFamily="18" charset="0"/>
              </a:rPr>
              <a:t> A VZÁJOMNÚ  POMOC   (POSVP) 2021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endParaRPr lang="sk-SK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sk-SK" b="1" dirty="0">
                <a:solidFill>
                  <a:schemeClr val="bg1"/>
                </a:solidFill>
              </a:rPr>
              <a:t>Téma: ZÁSADY SPRÁVANIA SA PRI  ŽIVELNÝCH  POHROMÁCH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47E2F7EA-813E-4AF8-8EFE-EF9FB4EBE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7744" y="4437112"/>
            <a:ext cx="4968552" cy="228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254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355440" y="219571"/>
            <a:ext cx="8393273" cy="923330"/>
          </a:xfrm>
          <a:prstGeom prst="rect">
            <a:avLst/>
          </a:prstGeom>
          <a:noFill/>
          <a:ln>
            <a:solidFill>
              <a:schemeClr val="bg1"/>
            </a:solidFill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sk-SK" altLang="sk-SK" u="sng" dirty="0">
                <a:solidFill>
                  <a:schemeClr val="bg1"/>
                </a:solidFill>
              </a:rPr>
              <a:t>Podľa prílohy č.1</a:t>
            </a:r>
            <a:r>
              <a:rPr lang="sk-SK" altLang="sk-SK" dirty="0">
                <a:solidFill>
                  <a:schemeClr val="bg1"/>
                </a:solidFill>
              </a:rPr>
              <a:t> vyhlášky MV SR č. </a:t>
            </a:r>
            <a:r>
              <a:rPr lang="sk-SK" altLang="sk-SK" u="sng" dirty="0">
                <a:solidFill>
                  <a:schemeClr val="bg1"/>
                </a:solidFill>
              </a:rPr>
              <a:t>523/2006 Z.z. </a:t>
            </a:r>
          </a:p>
          <a:p>
            <a:pPr algn="ctr"/>
            <a:r>
              <a:rPr lang="sk-SK" altLang="sk-SK" b="1" i="1" dirty="0">
                <a:solidFill>
                  <a:schemeClr val="bg1"/>
                </a:solidFill>
              </a:rPr>
              <a:t>o podrobnostiach na zabezpečenie záchranných prác</a:t>
            </a:r>
          </a:p>
          <a:p>
            <a:pPr algn="ctr"/>
            <a:r>
              <a:rPr lang="sk-SK" altLang="sk-SK" b="1" i="1" dirty="0">
                <a:solidFill>
                  <a:schemeClr val="bg1"/>
                </a:solidFill>
              </a:rPr>
              <a:t>a organizovaní jednotiek civilnej ochrany</a:t>
            </a:r>
            <a:endParaRPr lang="cs-CZ" altLang="sk-SK" b="1" i="1" dirty="0">
              <a:solidFill>
                <a:schemeClr val="bg1"/>
              </a:solidFill>
            </a:endParaRP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363601" y="1628800"/>
            <a:ext cx="3502882" cy="400110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k-SK" altLang="sk-SK" sz="2000" b="1" dirty="0">
                <a:solidFill>
                  <a:schemeClr val="bg1"/>
                </a:solidFill>
              </a:rPr>
              <a:t>Živelné pohromy sú najmä:</a:t>
            </a:r>
            <a:endParaRPr lang="cs-CZ" altLang="sk-SK" sz="2000" b="1" dirty="0">
              <a:solidFill>
                <a:schemeClr val="bg1"/>
              </a:solidFill>
            </a:endParaRPr>
          </a:p>
        </p:txBody>
      </p:sp>
      <p:sp>
        <p:nvSpPr>
          <p:cNvPr id="62471" name="Text Box 7"/>
          <p:cNvSpPr txBox="1">
            <a:spLocks noChangeArrowheads="1"/>
          </p:cNvSpPr>
          <p:nvPr/>
        </p:nvSpPr>
        <p:spPr bwMode="auto">
          <a:xfrm>
            <a:off x="399387" y="2576945"/>
            <a:ext cx="2300630" cy="369332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k-SK" altLang="sk-SK" dirty="0">
                <a:solidFill>
                  <a:schemeClr val="bg1"/>
                </a:solidFill>
              </a:rPr>
              <a:t>- povodne a záplavy</a:t>
            </a:r>
            <a:endParaRPr lang="cs-CZ" altLang="sk-SK" dirty="0">
              <a:solidFill>
                <a:schemeClr val="bg1"/>
              </a:solidFill>
            </a:endParaRPr>
          </a:p>
        </p:txBody>
      </p:sp>
      <p:sp>
        <p:nvSpPr>
          <p:cNvPr id="62472" name="Text Box 8"/>
          <p:cNvSpPr txBox="1">
            <a:spLocks noChangeArrowheads="1"/>
          </p:cNvSpPr>
          <p:nvPr/>
        </p:nvSpPr>
        <p:spPr bwMode="auto">
          <a:xfrm>
            <a:off x="407577" y="3117092"/>
            <a:ext cx="1370888" cy="369332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altLang="sk-SK" dirty="0">
                <a:solidFill>
                  <a:schemeClr val="bg1"/>
                </a:solidFill>
              </a:rPr>
              <a:t>- krupobitia</a:t>
            </a:r>
            <a:endParaRPr lang="cs-CZ" altLang="sk-SK" dirty="0">
              <a:solidFill>
                <a:schemeClr val="bg1"/>
              </a:solidFill>
            </a:endParaRP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400881" y="3650785"/>
            <a:ext cx="2095445" cy="369332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k-SK" altLang="sk-SK" b="1" dirty="0">
                <a:solidFill>
                  <a:schemeClr val="bg1"/>
                </a:solidFill>
              </a:rPr>
              <a:t>- </a:t>
            </a:r>
            <a:r>
              <a:rPr lang="sk-SK" altLang="sk-SK" dirty="0">
                <a:solidFill>
                  <a:schemeClr val="bg1"/>
                </a:solidFill>
              </a:rPr>
              <a:t>následky víchrice</a:t>
            </a:r>
            <a:endParaRPr lang="cs-CZ" altLang="sk-SK" dirty="0">
              <a:solidFill>
                <a:schemeClr val="bg1"/>
              </a:solidFill>
            </a:endParaRP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398898" y="4208608"/>
            <a:ext cx="1608133" cy="369332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altLang="sk-SK" dirty="0">
                <a:solidFill>
                  <a:schemeClr val="bg1"/>
                </a:solidFill>
              </a:rPr>
              <a:t>- zosuvy pôdy</a:t>
            </a:r>
            <a:endParaRPr lang="cs-CZ" altLang="sk-SK" dirty="0">
              <a:solidFill>
                <a:schemeClr val="bg1"/>
              </a:solidFill>
            </a:endParaRPr>
          </a:p>
        </p:txBody>
      </p:sp>
      <p:sp>
        <p:nvSpPr>
          <p:cNvPr id="62475" name="Text Box 11"/>
          <p:cNvSpPr txBox="1">
            <a:spLocks noChangeArrowheads="1"/>
          </p:cNvSpPr>
          <p:nvPr/>
        </p:nvSpPr>
        <p:spPr bwMode="auto">
          <a:xfrm>
            <a:off x="407577" y="4751793"/>
            <a:ext cx="3031599" cy="369332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k-SK" altLang="sk-SK" b="1" dirty="0">
                <a:solidFill>
                  <a:schemeClr val="bg1"/>
                </a:solidFill>
              </a:rPr>
              <a:t>- </a:t>
            </a:r>
            <a:r>
              <a:rPr lang="sk-SK" altLang="sk-SK" dirty="0">
                <a:solidFill>
                  <a:schemeClr val="bg1"/>
                </a:solidFill>
              </a:rPr>
              <a:t>snehové kalamity a lavíny</a:t>
            </a:r>
            <a:r>
              <a:rPr lang="sk-SK" altLang="sk-SK" b="1" dirty="0">
                <a:solidFill>
                  <a:schemeClr val="bg1"/>
                </a:solidFill>
              </a:rPr>
              <a:t> </a:t>
            </a:r>
            <a:endParaRPr lang="cs-CZ" altLang="sk-SK" b="1" dirty="0">
              <a:solidFill>
                <a:schemeClr val="bg1"/>
              </a:solidFill>
            </a:endParaRPr>
          </a:p>
        </p:txBody>
      </p:sp>
      <p:sp>
        <p:nvSpPr>
          <p:cNvPr id="62476" name="Text Box 12"/>
          <p:cNvSpPr txBox="1">
            <a:spLocks noChangeArrowheads="1"/>
          </p:cNvSpPr>
          <p:nvPr/>
        </p:nvSpPr>
        <p:spPr bwMode="auto">
          <a:xfrm>
            <a:off x="400881" y="5282479"/>
            <a:ext cx="2198038" cy="369332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EAEAEA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sk-SK" altLang="sk-SK" dirty="0">
                <a:solidFill>
                  <a:schemeClr val="bg1"/>
                </a:solidFill>
              </a:rPr>
              <a:t>- rozsiahle námrazy</a:t>
            </a:r>
            <a:endParaRPr lang="cs-CZ" altLang="sk-SK" dirty="0">
              <a:solidFill>
                <a:schemeClr val="bg1"/>
              </a:solidFill>
            </a:endParaRPr>
          </a:p>
        </p:txBody>
      </p: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407577" y="5822203"/>
            <a:ext cx="1710725" cy="369332"/>
          </a:xfrm>
          <a:prstGeom prst="rect">
            <a:avLst/>
          </a:prstGeom>
          <a:solidFill>
            <a:srgbClr val="66FF66"/>
          </a:solidFill>
          <a:ln>
            <a:noFill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sk-SK" altLang="sk-SK" b="1" dirty="0">
                <a:solidFill>
                  <a:schemeClr val="bg1"/>
                </a:solidFill>
              </a:rPr>
              <a:t>- </a:t>
            </a:r>
            <a:r>
              <a:rPr lang="sk-SK" altLang="sk-SK" dirty="0">
                <a:solidFill>
                  <a:schemeClr val="bg1"/>
                </a:solidFill>
              </a:rPr>
              <a:t>zemetrasenia</a:t>
            </a:r>
            <a:endParaRPr lang="cs-CZ" altLang="sk-SK" dirty="0">
              <a:solidFill>
                <a:schemeClr val="bg1"/>
              </a:solidFill>
            </a:endParaRPr>
          </a:p>
        </p:txBody>
      </p:sp>
      <p:pic>
        <p:nvPicPr>
          <p:cNvPr id="62478" name="Picture 14" descr="tajfu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520825"/>
            <a:ext cx="2447925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ástupný symbol čísla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>
                <a:solidFill>
                  <a:schemeClr val="bg1"/>
                </a:solidFill>
              </a:rPr>
              <a:pPr/>
              <a:t>2</a:t>
            </a:fld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62481" name="Picture 17" descr="zemetrasenie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217" y="2956365"/>
            <a:ext cx="2351730" cy="176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83" name="Picture 19" descr="vodný záchraná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39" y="3117092"/>
            <a:ext cx="2016125" cy="151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87" name="Picture 23" descr="namraz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242" y="4577940"/>
            <a:ext cx="2663887" cy="1778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86" name="Picture 22" descr="snehová kalamita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442" y="4668410"/>
            <a:ext cx="2121923" cy="1761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480" name="Picture 16" descr="záchraná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538" y="5121125"/>
            <a:ext cx="1539323" cy="173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198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95A653-AE6E-4E91-B6AF-8C86E0E82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154362"/>
          </a:xfrm>
        </p:spPr>
        <p:txBody>
          <a:bodyPr>
            <a:normAutofit fontScale="90000"/>
          </a:bodyPr>
          <a:lstStyle/>
          <a:p>
            <a:br>
              <a:rPr lang="sk-SK" sz="2400" b="1" dirty="0">
                <a:solidFill>
                  <a:srgbClr val="7030A0"/>
                </a:solidFill>
              </a:rPr>
            </a:br>
            <a:r>
              <a:rPr lang="sk-SK" sz="2200" b="1" dirty="0">
                <a:solidFill>
                  <a:srgbClr val="7030A0"/>
                </a:solidFill>
              </a:rPr>
              <a:t>Na území okresov: </a:t>
            </a:r>
            <a:br>
              <a:rPr lang="sk-SK" sz="2200" b="1" dirty="0">
                <a:solidFill>
                  <a:srgbClr val="7030A0"/>
                </a:solidFill>
              </a:rPr>
            </a:br>
            <a:r>
              <a:rPr lang="sk-SK" sz="2200" b="1" dirty="0">
                <a:solidFill>
                  <a:srgbClr val="7030A0"/>
                </a:solidFill>
              </a:rPr>
              <a:t>Galanta a Šaľa, najčastejšie možné riziká vzniku mimoriadnych udalostí:</a:t>
            </a:r>
            <a:br>
              <a:rPr lang="sk-SK" sz="2200" b="1" dirty="0">
                <a:solidFill>
                  <a:srgbClr val="7030A0"/>
                </a:solidFill>
              </a:rPr>
            </a:br>
            <a:r>
              <a:rPr lang="sk-SK" sz="2400" b="1" dirty="0">
                <a:solidFill>
                  <a:srgbClr val="7030A0"/>
                </a:solidFill>
              </a:rPr>
              <a:t> </a:t>
            </a:r>
            <a:br>
              <a:rPr lang="sk-SK" dirty="0"/>
            </a:br>
            <a:r>
              <a:rPr lang="sk-SK" sz="2400" dirty="0">
                <a:ea typeface="+mn-ea"/>
                <a:cs typeface="+mn-cs"/>
              </a:rPr>
              <a:t>vietor (víchrice), teplotné extrémy (horúčavy, mrazy), búrky a prívalové dažde (krupobitie), povodne a záplavy, inverzia, hmly, snehové kalamity, námrazy a poľadovice, lesné požiare, požiare a výbuchy vo výrobných podnikoch vyplývajúce z povahy ich činnosti, vznik chorôb a epidémií (ochorenia ľudí a zvierat).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11D1FBA-0906-4D13-A12C-54E04AF45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564904"/>
            <a:ext cx="7931224" cy="3561259"/>
          </a:xfrm>
        </p:spPr>
        <p:txBody>
          <a:bodyPr>
            <a:normAutofit lnSpcReduction="10000"/>
          </a:bodyPr>
          <a:lstStyle/>
          <a:p>
            <a:pPr marL="1790700" indent="-1790700">
              <a:buNone/>
            </a:pPr>
            <a:endParaRPr lang="sk-SK" sz="2800" b="1" dirty="0">
              <a:solidFill>
                <a:schemeClr val="bg1"/>
              </a:solidFill>
            </a:endParaRPr>
          </a:p>
          <a:p>
            <a:pPr marL="1790700" indent="-1790700">
              <a:buNone/>
            </a:pPr>
            <a:endParaRPr lang="sk-SK" sz="2800" b="1" dirty="0">
              <a:solidFill>
                <a:schemeClr val="bg1"/>
              </a:solidFill>
            </a:endParaRPr>
          </a:p>
          <a:p>
            <a:pPr marL="1790700" indent="-1790700">
              <a:buNone/>
            </a:pPr>
            <a:endParaRPr lang="sk-SK" sz="2800" b="1" dirty="0">
              <a:solidFill>
                <a:schemeClr val="bg1"/>
              </a:solidFill>
            </a:endParaRPr>
          </a:p>
          <a:p>
            <a:pPr marL="1790700" indent="-1790700">
              <a:buNone/>
            </a:pPr>
            <a:r>
              <a:rPr lang="sk-SK" sz="2800" b="1" dirty="0">
                <a:solidFill>
                  <a:schemeClr val="bg1"/>
                </a:solidFill>
              </a:rPr>
              <a:t>Povodne a záplavy môžu vzniknúť:</a:t>
            </a:r>
          </a:p>
          <a:p>
            <a:pPr marL="1790700" indent="-1790700">
              <a:buNone/>
            </a:pPr>
            <a:r>
              <a:rPr lang="sk-SK" sz="2800" b="1" dirty="0">
                <a:solidFill>
                  <a:schemeClr val="bg1"/>
                </a:solidFill>
              </a:rPr>
              <a:t>Galanta:  </a:t>
            </a:r>
            <a:r>
              <a:rPr lang="sk-SK" dirty="0">
                <a:solidFill>
                  <a:schemeClr val="bg1"/>
                </a:solidFill>
              </a:rPr>
              <a:t>v okolí riek a riečok  - Váh, Čierna voda, Malý Dunaj,    Salibský Dudváh, Gidra</a:t>
            </a:r>
            <a:endParaRPr lang="sk-SK" b="1" dirty="0">
              <a:solidFill>
                <a:schemeClr val="bg1"/>
              </a:solidFill>
            </a:endParaRPr>
          </a:p>
          <a:p>
            <a:pPr marL="1162050" indent="-1162050" algn="just">
              <a:buNone/>
            </a:pPr>
            <a:r>
              <a:rPr lang="sk-SK" sz="2800" b="1" dirty="0">
                <a:solidFill>
                  <a:schemeClr val="bg1"/>
                </a:solidFill>
              </a:rPr>
              <a:t>Šaľa:</a:t>
            </a:r>
            <a:r>
              <a:rPr lang="sk-SK" dirty="0">
                <a:solidFill>
                  <a:schemeClr val="bg1"/>
                </a:solidFill>
              </a:rPr>
              <a:t> je chránený systémom hrádzí a tak je pravdepodobnosť vzniku  povodní a záplav z riek Váh a Dudváh veľmi malá. </a:t>
            </a:r>
          </a:p>
          <a:p>
            <a:pPr marL="0" indent="0" algn="just">
              <a:buNone/>
            </a:pPr>
            <a:endParaRPr lang="sk-SK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C0296DB-A0B8-471B-AF13-78984D5B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28221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47248" cy="850106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br>
              <a:rPr lang="sk-SK" b="1" dirty="0"/>
            </a:br>
            <a:r>
              <a:rPr lang="sk-SK" sz="3100" b="1" dirty="0"/>
              <a:t>Územie postihnuté účinkami živelnej pohromy je charakterizované:</a:t>
            </a:r>
            <a:br>
              <a:rPr lang="sk-SK" sz="3100" dirty="0"/>
            </a:br>
            <a:endParaRPr lang="sk-SK" sz="31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147248" cy="485740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1. postihnutím veľkého počtu osôb</a:t>
            </a:r>
            <a:r>
              <a:rPr lang="sk-SK" dirty="0"/>
              <a:t>, </a:t>
            </a:r>
            <a:r>
              <a:rPr lang="sk-SK" dirty="0">
                <a:solidFill>
                  <a:schemeClr val="bg1"/>
                </a:solidFill>
              </a:rPr>
              <a:t>ktoré sú bez prístrešia a základných životných potrieb, šokované, zranené alebo usmrtené,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2. zničením a poškodením budov, priemyselných objektov, mostov, narušením dopravy, zničením kultúrnych pamiatok a chránených prírodných útvarov,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3. miestnymi a plošnými závalmi ulíc, poškodením pozemných komunikácií,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4. poškodením rozvodných sietí a ich zariadení,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5. vznikom požiarov,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6. zatopením objektov a zaplavením rozsiahlych území,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7. postihnutím veľkého počtu zvierat, zničením a narušením porastov, lesov a pôdy,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8. zhoršením hygienických podmienok, vznikom a šírením infekčných ochorení,</a:t>
            </a:r>
          </a:p>
          <a:p>
            <a:pPr marL="0" indent="0" algn="just">
              <a:buNone/>
            </a:pPr>
            <a:r>
              <a:rPr lang="sk-SK" dirty="0">
                <a:solidFill>
                  <a:schemeClr val="bg1"/>
                </a:solidFill>
              </a:rPr>
              <a:t>9. celkovým narušením života, životného prostredia a obmedzením výroby.</a:t>
            </a:r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2918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92428" y="2714433"/>
            <a:ext cx="403244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1800" dirty="0">
                <a:solidFill>
                  <a:schemeClr val="bg1"/>
                </a:solidFill>
              </a:rPr>
              <a:t>Improvizované prostriedky </a:t>
            </a:r>
            <a:r>
              <a:rPr lang="sk-SK" sz="1800" u="sng" dirty="0">
                <a:solidFill>
                  <a:schemeClr val="bg1"/>
                </a:solidFill>
              </a:rPr>
              <a:t>sa</a:t>
            </a:r>
            <a:r>
              <a:rPr lang="sk-SK" sz="1800" dirty="0">
                <a:solidFill>
                  <a:schemeClr val="bg1"/>
                </a:solidFill>
              </a:rPr>
              <a:t> </a:t>
            </a:r>
            <a:r>
              <a:rPr lang="sk-SK" sz="1800" u="sng" dirty="0">
                <a:solidFill>
                  <a:schemeClr val="bg1"/>
                </a:solidFill>
              </a:rPr>
              <a:t>zhotovujú na ochranu dýchacích ciest, očí a nekrytých častí tela</a:t>
            </a:r>
            <a:r>
              <a:rPr lang="sk-SK" sz="1800" dirty="0">
                <a:solidFill>
                  <a:schemeClr val="bg1"/>
                </a:solidFill>
              </a:rPr>
              <a:t> z </a:t>
            </a:r>
            <a:r>
              <a:rPr lang="sk-SK" sz="1800" b="1" i="1" dirty="0">
                <a:solidFill>
                  <a:schemeClr val="bg1"/>
                </a:solidFill>
              </a:rPr>
              <a:t>bežne dostupných materiálov</a:t>
            </a:r>
            <a:r>
              <a:rPr lang="sk-SK" sz="1800" dirty="0">
                <a:solidFill>
                  <a:schemeClr val="bg1"/>
                </a:solidFill>
              </a:rPr>
              <a:t>, ktoré </a:t>
            </a:r>
            <a:r>
              <a:rPr lang="sk-SK" sz="1800" u="sng" dirty="0">
                <a:solidFill>
                  <a:schemeClr val="bg1"/>
                </a:solidFill>
              </a:rPr>
              <a:t>sú určené len na nevyhnutný čas pri evakuácii alebo na krátkodobý nevyhnutný pohyb vonku</a:t>
            </a:r>
            <a:r>
              <a:rPr kumimoji="0" lang="sk-SK" sz="1800" b="0" i="0" u="sng" strike="noStrike" cap="none" normalizeH="0" baseline="0" dirty="0">
                <a:ln>
                  <a:noFill/>
                </a:ln>
                <a:solidFill>
                  <a:srgbClr val="231F20"/>
                </a:solidFill>
                <a:effectLst/>
                <a:ea typeface="Times New Roman" pitchFamily="18" charset="0"/>
              </a:rPr>
              <a:t>.</a:t>
            </a:r>
          </a:p>
        </p:txBody>
      </p:sp>
      <p:sp>
        <p:nvSpPr>
          <p:cNvPr id="2" name="Zástupný symbol čísla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5</a:t>
            </a:fld>
            <a:endParaRPr lang="sk-SK"/>
          </a:p>
        </p:txBody>
      </p:sp>
      <p:graphicFrame>
        <p:nvGraphicFramePr>
          <p:cNvPr id="4608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2680641"/>
              </p:ext>
            </p:extLst>
          </p:nvPr>
        </p:nvGraphicFramePr>
        <p:xfrm>
          <a:off x="4499992" y="476672"/>
          <a:ext cx="4360864" cy="56886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icture" r:id="rId3" imgW="1993320" imgH="2739240" progId="Word.Picture.8">
                  <p:embed/>
                </p:oleObj>
              </mc:Choice>
              <mc:Fallback>
                <p:oleObj name="Picture" r:id="rId3" imgW="1993320" imgH="2739240" progId="Word.Pictur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9992" y="476672"/>
                        <a:ext cx="4360864" cy="5688633"/>
                      </a:xfrm>
                      <a:prstGeom prst="rect">
                        <a:avLst/>
                      </a:prstGeom>
                      <a:noFill/>
                      <a:ln w="635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Zástupný symbol obsahu 2"/>
          <p:cNvSpPr txBox="1">
            <a:spLocks/>
          </p:cNvSpPr>
          <p:nvPr/>
        </p:nvSpPr>
        <p:spPr>
          <a:xfrm>
            <a:off x="192428" y="980727"/>
            <a:ext cx="4032448" cy="17337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kumimoji="0" lang="sk-SK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Ak nie </a:t>
            </a:r>
            <a:r>
              <a:rPr lang="sk-SK" dirty="0">
                <a:solidFill>
                  <a:schemeClr val="bg1"/>
                </a:solidFill>
              </a:rPr>
              <a:t>sú k dispozícii špeciálne prostriedky individuálnej ochrany (PIO)</a:t>
            </a:r>
            <a:r>
              <a:rPr kumimoji="0" lang="sk-SK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, je nevyhnutné použiť </a:t>
            </a:r>
            <a:r>
              <a:rPr kumimoji="0" lang="sk-SK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prostriedky improvizovanej ochrany dýchacích ciest</a:t>
            </a:r>
            <a:r>
              <a:rPr kumimoji="0" lang="sk-SK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, resp. povrchu tela. </a:t>
            </a:r>
          </a:p>
        </p:txBody>
      </p:sp>
      <p:sp>
        <p:nvSpPr>
          <p:cNvPr id="3" name="Obdĺžnik 2"/>
          <p:cNvSpPr/>
          <p:nvPr/>
        </p:nvSpPr>
        <p:spPr>
          <a:xfrm>
            <a:off x="192428" y="5255327"/>
            <a:ext cx="43075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sk-SK" dirty="0">
                <a:solidFill>
                  <a:schemeClr val="bg1"/>
                </a:solidFill>
              </a:rPr>
              <a:t>Osoby informovať o  potrebe použitia improvizovanej ochrany v prípade MU – úniku nebezpečných látok.</a:t>
            </a:r>
          </a:p>
        </p:txBody>
      </p:sp>
    </p:spTree>
    <p:extLst>
      <p:ext uri="{BB962C8B-B14F-4D97-AF65-F5344CB8AC3E}">
        <p14:creationId xmlns:p14="http://schemas.microsoft.com/office/powerpoint/2010/main" val="2984921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706090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sk-SK" sz="2000" b="1" dirty="0">
                <a:latin typeface="+mn-lt"/>
              </a:rPr>
              <a:t>Zákon 7/2010 Z.z. o ochrane pred povodňami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184575"/>
          </a:xfrm>
          <a:noFill/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1200"/>
              </a:spcBef>
              <a:buNone/>
            </a:pPr>
            <a:endParaRPr lang="sk-SK" sz="36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k-SK" sz="7200" b="1" dirty="0">
                <a:solidFill>
                  <a:schemeClr val="bg1"/>
                </a:solidFill>
              </a:rPr>
              <a:t>§ 18</a:t>
            </a:r>
            <a:br>
              <a:rPr lang="sk-SK" sz="7200" b="1" dirty="0">
                <a:solidFill>
                  <a:schemeClr val="bg1"/>
                </a:solidFill>
              </a:rPr>
            </a:br>
            <a:r>
              <a:rPr lang="sk-SK" sz="7200" b="1" dirty="0">
                <a:solidFill>
                  <a:schemeClr val="bg1"/>
                </a:solidFill>
              </a:rPr>
              <a:t>Povodňové záchranné práce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sk-SK" sz="7200" dirty="0">
                <a:solidFill>
                  <a:schemeClr val="bg1"/>
                </a:solidFill>
              </a:rPr>
            </a:br>
            <a:r>
              <a:rPr lang="sk-SK" sz="7200" dirty="0">
                <a:solidFill>
                  <a:schemeClr val="bg1"/>
                </a:solidFill>
              </a:rPr>
              <a:t>(1) </a:t>
            </a:r>
            <a:r>
              <a:rPr lang="sk-SK" sz="7200" b="1" dirty="0">
                <a:solidFill>
                  <a:schemeClr val="bg1"/>
                </a:solidFill>
              </a:rPr>
              <a:t>Povodňové záchranné práce </a:t>
            </a:r>
            <a:r>
              <a:rPr lang="sk-SK" sz="7200" dirty="0">
                <a:solidFill>
                  <a:schemeClr val="bg1"/>
                </a:solidFill>
              </a:rPr>
              <a:t>sa vykonávajú na záchranu životov, zdravia, majetku, kultúrneho dedičstva a životného prostredia </a:t>
            </a:r>
          </a:p>
          <a:p>
            <a:pPr marL="0" indent="358775">
              <a:lnSpc>
                <a:spcPct val="120000"/>
              </a:lnSpc>
              <a:spcBef>
                <a:spcPts val="0"/>
              </a:spcBef>
              <a:buNone/>
            </a:pPr>
            <a:endParaRPr lang="sk-SK" sz="4000" dirty="0">
              <a:solidFill>
                <a:schemeClr val="bg1"/>
              </a:solidFill>
            </a:endParaRPr>
          </a:p>
          <a:p>
            <a:pPr marL="722313" indent="-361950">
              <a:lnSpc>
                <a:spcPct val="120000"/>
              </a:lnSpc>
              <a:spcBef>
                <a:spcPts val="0"/>
              </a:spcBef>
            </a:pPr>
            <a:r>
              <a:rPr lang="sk-SK" sz="7200" dirty="0">
                <a:solidFill>
                  <a:schemeClr val="bg1"/>
                </a:solidFill>
              </a:rPr>
              <a:t>v čase nebezpečenstva povodne, </a:t>
            </a:r>
          </a:p>
          <a:p>
            <a:pPr marL="722313" indent="-361950">
              <a:lnSpc>
                <a:spcPct val="120000"/>
              </a:lnSpc>
              <a:spcBef>
                <a:spcPts val="0"/>
              </a:spcBef>
            </a:pPr>
            <a:r>
              <a:rPr lang="sk-SK" sz="7200" dirty="0">
                <a:solidFill>
                  <a:schemeClr val="bg1"/>
                </a:solidFill>
              </a:rPr>
              <a:t>počas povodne, </a:t>
            </a:r>
          </a:p>
          <a:p>
            <a:pPr marL="722313" indent="-361950">
              <a:lnSpc>
                <a:spcPct val="120000"/>
              </a:lnSpc>
              <a:spcBef>
                <a:spcPts val="0"/>
              </a:spcBef>
            </a:pPr>
            <a:r>
              <a:rPr lang="sk-SK" sz="7200" dirty="0">
                <a:solidFill>
                  <a:schemeClr val="bg1"/>
                </a:solidFill>
              </a:rPr>
              <a:t>a po povodni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sk-SK" sz="4000" u="sng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7200" dirty="0">
                <a:solidFill>
                  <a:schemeClr val="bg1"/>
                </a:solidFill>
              </a:rPr>
              <a:t>  na povodňou ohrozených územiach a na povodňou zaplavených územiach.</a:t>
            </a:r>
            <a:br>
              <a:rPr lang="sk-SK" sz="7200" dirty="0">
                <a:solidFill>
                  <a:schemeClr val="bg1"/>
                </a:solidFill>
              </a:rPr>
            </a:br>
            <a:endParaRPr lang="sk-SK" sz="7200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br>
              <a:rPr lang="sk-SK" sz="7200" dirty="0">
                <a:solidFill>
                  <a:schemeClr val="bg1"/>
                </a:solidFill>
              </a:rPr>
            </a:br>
            <a:r>
              <a:rPr lang="sk-SK" sz="7200" dirty="0">
                <a:solidFill>
                  <a:schemeClr val="bg1"/>
                </a:solidFill>
              </a:rPr>
              <a:t>(2) </a:t>
            </a:r>
            <a:r>
              <a:rPr lang="sk-SK" sz="7200" b="1" dirty="0">
                <a:solidFill>
                  <a:schemeClr val="bg1"/>
                </a:solidFill>
              </a:rPr>
              <a:t>Povodňové záchranné práce </a:t>
            </a:r>
            <a:r>
              <a:rPr lang="sk-SK" sz="7200" dirty="0">
                <a:solidFill>
                  <a:schemeClr val="bg1"/>
                </a:solidFill>
              </a:rPr>
              <a:t>riadi obec, okresný úrad alebo okresný úrad v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sk-SK" sz="7200" dirty="0">
                <a:solidFill>
                  <a:schemeClr val="bg1"/>
                </a:solidFill>
              </a:rPr>
              <a:t>      sídle kraja.    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sk-SK" sz="7200" dirty="0">
                <a:solidFill>
                  <a:schemeClr val="bg1"/>
                </a:solidFill>
              </a:rPr>
              <a:t>      </a:t>
            </a:r>
            <a:r>
              <a:rPr lang="sk-SK" sz="7200" i="1" dirty="0">
                <a:solidFill>
                  <a:schemeClr val="bg1"/>
                </a:solidFill>
              </a:rPr>
              <a:t>Vykonávanie zásahov </a:t>
            </a:r>
            <a:r>
              <a:rPr lang="sk-SK" sz="7200" dirty="0">
                <a:solidFill>
                  <a:schemeClr val="bg1"/>
                </a:solidFill>
              </a:rPr>
              <a:t>povodňových záchranných prác riadi OR HaZZ alebo   KR HaZZ do času, kým riadenie neprevezme obec, okresný úrad alebo   okresný úrad v sídle kraja.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br>
              <a:rPr lang="sk-SK" sz="7200" dirty="0">
                <a:solidFill>
                  <a:schemeClr val="bg1"/>
                </a:solidFill>
              </a:rPr>
            </a:br>
            <a:br>
              <a:rPr lang="sk-SK" sz="6400" dirty="0">
                <a:solidFill>
                  <a:schemeClr val="bg1"/>
                </a:solidFill>
              </a:rPr>
            </a:br>
            <a:endParaRPr lang="sk-SK" sz="6400" dirty="0">
              <a:solidFill>
                <a:schemeClr val="bg1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1777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12968" cy="634082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sk-SK" sz="2000" b="1" dirty="0">
                <a:latin typeface="+mn-lt"/>
              </a:rPr>
              <a:t>Zákon 7/2010 Z.z. o ochrane pred povodňami</a:t>
            </a:r>
            <a:endParaRPr lang="sk-SK" sz="2000" dirty="0">
              <a:latin typeface="+mn-lt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512" y="1270163"/>
            <a:ext cx="8784976" cy="5286769"/>
          </a:xfrm>
          <a:noFill/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endParaRPr lang="sk-SK" sz="3200" b="1" dirty="0">
              <a:solidFill>
                <a:schemeClr val="bg1"/>
              </a:solidFill>
            </a:endParaRP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r>
              <a:rPr lang="sk-SK" sz="7200" b="1" dirty="0">
                <a:solidFill>
                  <a:schemeClr val="bg1"/>
                </a:solidFill>
              </a:rPr>
              <a:t>Povodňovými záchrannými prácami sú: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</a:pPr>
            <a:endParaRPr lang="sk-SK" sz="8000" b="1" dirty="0">
              <a:solidFill>
                <a:schemeClr val="bg1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8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a) hlásna povodňová služba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b) ochrana a zachraňovanie majetku vrátane prípadného predčasného zberu úrody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    ohrozenej povodňou,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c) odsun nebezpečných látok z predpokladaného dosahu záplavy,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d) provizórne dopravné sprístupnenie oblasti, ktorá bola povodňou odrezaná,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    vrátane výstavby provizórnych mostných objektov alebo lávok,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e) ochrana vodných zdrojov a rozvodov pitnej vody, elektrickej energie, plynu a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     telekomunikačných sietí pred poškodením povodňou,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f)  evakuácia,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g) dezinfekcia studní, žúmp, obytných priestorov a odvoz a zneškodňovanie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sk-SK" sz="7200" dirty="0">
                <a:solidFill>
                  <a:schemeClr val="bg1"/>
                </a:solidFill>
              </a:rPr>
              <a:t>    uhynutých zvierat a iných odpadov, </a:t>
            </a:r>
            <a:br>
              <a:rPr lang="sk-SK" sz="7200" dirty="0">
                <a:solidFill>
                  <a:schemeClr val="bg1"/>
                </a:solidFill>
              </a:rPr>
            </a:br>
            <a:br>
              <a:rPr lang="sk-SK" sz="7200" b="1" dirty="0">
                <a:solidFill>
                  <a:schemeClr val="bg1"/>
                </a:solidFill>
              </a:rPr>
            </a:br>
            <a:endParaRPr lang="sk-SK" sz="72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sk-SK" sz="7200" dirty="0">
              <a:solidFill>
                <a:schemeClr val="bg1"/>
              </a:solidFill>
            </a:endParaRPr>
          </a:p>
          <a:p>
            <a:endParaRPr lang="sk-SK" sz="7200" dirty="0"/>
          </a:p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7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8042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07504" y="1988840"/>
            <a:ext cx="8856984" cy="3240360"/>
          </a:xfrm>
        </p:spPr>
        <p:txBody>
          <a:bodyPr>
            <a:normAutofit/>
          </a:bodyPr>
          <a:lstStyle/>
          <a:p>
            <a:pPr lvl="0" fontAlgn="base" hangingPunct="0">
              <a:spcBef>
                <a:spcPts val="0"/>
              </a:spcBef>
              <a:buNone/>
            </a:pPr>
            <a:r>
              <a:rPr lang="sk-SK" sz="6200" b="1" dirty="0">
                <a:solidFill>
                  <a:schemeClr val="bg1"/>
                </a:solidFill>
              </a:rPr>
              <a:t>	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8</a:t>
            </a:fld>
            <a:endParaRPr lang="sk-SK"/>
          </a:p>
        </p:txBody>
      </p:sp>
      <p:sp>
        <p:nvSpPr>
          <p:cNvPr id="2" name="Obdĺžnik 1"/>
          <p:cNvSpPr/>
          <p:nvPr/>
        </p:nvSpPr>
        <p:spPr>
          <a:xfrm>
            <a:off x="216024" y="1772816"/>
            <a:ext cx="874846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sk-SK" dirty="0">
                <a:solidFill>
                  <a:schemeClr val="bg1"/>
                </a:solidFill>
              </a:rPr>
              <a:t>h) zabezpečenie verejného poriadku na území postihnutom povodňami, </a:t>
            </a:r>
          </a:p>
          <a:p>
            <a:pPr algn="just"/>
            <a:r>
              <a:rPr lang="sk-SK" dirty="0">
                <a:solidFill>
                  <a:schemeClr val="bg1"/>
                </a:solidFill>
              </a:rPr>
              <a:t>i)  odstraňovanie naplavenín z domov a z iných objektov, verejných priestranstiev</a:t>
            </a:r>
          </a:p>
          <a:p>
            <a:pPr algn="just">
              <a:spcAft>
                <a:spcPts val="1200"/>
              </a:spcAft>
            </a:pPr>
            <a:r>
              <a:rPr lang="sk-SK" dirty="0">
                <a:solidFill>
                  <a:schemeClr val="bg1"/>
                </a:solidFill>
              </a:rPr>
              <a:t>    a z komunikácií, </a:t>
            </a:r>
          </a:p>
          <a:p>
            <a:pPr algn="just">
              <a:spcAft>
                <a:spcPts val="1200"/>
              </a:spcAft>
            </a:pPr>
            <a:r>
              <a:rPr lang="sk-SK" dirty="0">
                <a:solidFill>
                  <a:schemeClr val="bg1"/>
                </a:solidFill>
              </a:rPr>
              <a:t>j)  zabezpečovanie poškodených stavieb proti zrúteniu alebo ich asanácia, </a:t>
            </a:r>
          </a:p>
          <a:p>
            <a:pPr algn="just"/>
            <a:r>
              <a:rPr lang="sk-SK" dirty="0">
                <a:solidFill>
                  <a:schemeClr val="bg1"/>
                </a:solidFill>
              </a:rPr>
              <a:t>k) iné práce na záchranu životov, zdravia, majetku, kultúrneho dedičstva a životného  </a:t>
            </a:r>
          </a:p>
          <a:p>
            <a:pPr algn="just"/>
            <a:r>
              <a:rPr lang="sk-SK" dirty="0">
                <a:solidFill>
                  <a:schemeClr val="bg1"/>
                </a:solidFill>
              </a:rPr>
              <a:t>    prostredia vykonané na príkaz obce, orgánu ochrany pred povodňami počas III.   </a:t>
            </a:r>
          </a:p>
          <a:p>
            <a:pPr algn="just"/>
            <a:r>
              <a:rPr lang="sk-SK" dirty="0">
                <a:solidFill>
                  <a:schemeClr val="bg1"/>
                </a:solidFill>
              </a:rPr>
              <a:t>    stupňa povodňovej aktivity alebo na príkaz okresného úradu, OÚ v sídle kraja </a:t>
            </a:r>
          </a:p>
          <a:p>
            <a:pPr algn="just">
              <a:spcAft>
                <a:spcPts val="1200"/>
              </a:spcAft>
            </a:pPr>
            <a:r>
              <a:rPr lang="sk-SK" dirty="0">
                <a:solidFill>
                  <a:schemeClr val="bg1"/>
                </a:solidFill>
              </a:rPr>
              <a:t>    alebo obce počas mimoriadnej situácie.</a:t>
            </a:r>
          </a:p>
          <a:p>
            <a:pPr algn="just">
              <a:spcAft>
                <a:spcPts val="1200"/>
              </a:spcAft>
            </a:pPr>
            <a:br>
              <a:rPr lang="sk-SK" dirty="0">
                <a:solidFill>
                  <a:schemeClr val="bg1"/>
                </a:solidFill>
              </a:rPr>
            </a:br>
            <a:br>
              <a:rPr lang="sk-SK" dirty="0">
                <a:solidFill>
                  <a:schemeClr val="bg1"/>
                </a:solidFill>
              </a:rPr>
            </a:br>
            <a:r>
              <a:rPr lang="sk-SK" dirty="0">
                <a:solidFill>
                  <a:schemeClr val="bg1"/>
                </a:solidFill>
              </a:rPr>
              <a:t>	</a:t>
            </a:r>
            <a:r>
              <a:rPr lang="sk-SK" b="1" i="1" dirty="0">
                <a:solidFill>
                  <a:schemeClr val="bg1"/>
                </a:solidFill>
              </a:rPr>
              <a:t>Povodňové záchranné práce sa začínajú vykonávať od vyhlásenia III. stupňa povodňovej aktivity a sú ukončené do času odvolania II. stupňa povodňovej aktivity.</a:t>
            </a:r>
          </a:p>
          <a:p>
            <a:pPr algn="just">
              <a:spcAft>
                <a:spcPts val="1200"/>
              </a:spcAft>
            </a:pPr>
            <a:br>
              <a:rPr lang="sk-SK" b="1" i="1" dirty="0">
                <a:solidFill>
                  <a:schemeClr val="bg1"/>
                </a:solidFill>
              </a:rPr>
            </a:br>
            <a:endParaRPr lang="sk-SK" b="1" i="1" dirty="0"/>
          </a:p>
        </p:txBody>
      </p:sp>
      <p:sp>
        <p:nvSpPr>
          <p:cNvPr id="6" name="Nadpis 1"/>
          <p:cNvSpPr>
            <a:spLocks noGrp="1"/>
          </p:cNvSpPr>
          <p:nvPr>
            <p:ph type="title"/>
          </p:nvPr>
        </p:nvSpPr>
        <p:spPr>
          <a:xfrm>
            <a:off x="216024" y="368126"/>
            <a:ext cx="8748464" cy="706090"/>
          </a:xfrm>
          <a:solidFill>
            <a:srgbClr val="FFFF00"/>
          </a:solidFill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sk-SK" sz="2000" b="1" dirty="0">
                <a:latin typeface="+mn-lt"/>
              </a:rPr>
              <a:t>Zákon 7/2010 Z.z. o ochrane pred povodňami</a:t>
            </a:r>
            <a:endParaRPr lang="sk-SK" sz="2000" dirty="0"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9</a:t>
            </a:fld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4294967295"/>
          </p:nvPr>
        </p:nvSpPr>
        <p:spPr>
          <a:xfrm>
            <a:off x="539552" y="1052736"/>
            <a:ext cx="7869560" cy="4525963"/>
          </a:xfrm>
        </p:spPr>
        <p:txBody>
          <a:bodyPr/>
          <a:lstStyle/>
          <a:p>
            <a:pPr marL="0" indent="0">
              <a:buNone/>
            </a:pPr>
            <a:endParaRPr lang="sk-SK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sk-SK" b="1" i="1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sk-SK" sz="4000" b="1" i="1" dirty="0">
                <a:solidFill>
                  <a:schemeClr val="bg1"/>
                </a:solidFill>
                <a:latin typeface="+mj-lt"/>
              </a:rPr>
              <a:t>ČINNOSŤ OBYVATEĽSTVA </a:t>
            </a:r>
          </a:p>
          <a:p>
            <a:pPr marL="0" indent="0" algn="ctr">
              <a:buNone/>
            </a:pPr>
            <a:r>
              <a:rPr lang="sk-SK" sz="4000" b="1" i="1" dirty="0">
                <a:solidFill>
                  <a:schemeClr val="bg1"/>
                </a:solidFill>
                <a:latin typeface="+mj-lt"/>
              </a:rPr>
              <a:t>V OBLASTI OHROZENIA POVODŇAMI A ZÁPLAVAMI</a:t>
            </a:r>
          </a:p>
        </p:txBody>
      </p:sp>
    </p:spTree>
    <p:extLst>
      <p:ext uri="{BB962C8B-B14F-4D97-AF65-F5344CB8AC3E}">
        <p14:creationId xmlns:p14="http://schemas.microsoft.com/office/powerpoint/2010/main" val="236394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sk-SK" b="1" dirty="0"/>
              <a:t>Čerpanie a vypúšťanie vody zo zaplavených častí budov a územia, kde sa vykonávajú záchranné práce </a:t>
            </a:r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10</a:t>
            </a:fld>
            <a:endParaRPr lang="sk-SK"/>
          </a:p>
        </p:txBody>
      </p:sp>
      <p:pic>
        <p:nvPicPr>
          <p:cNvPr id="7" name="Picture 6" descr="Výsledok vyhľadávania obrázkov pre dopyt Obrázok odčerpávanie vody zo zaplavených budov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964979"/>
            <a:ext cx="4006986" cy="2714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Výsledok vyhľadávania obrázkov pre dopyt Obrázok odčerpávanie vody zo zaplavených budov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224042"/>
            <a:ext cx="3718954" cy="249299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96753"/>
            <a:ext cx="3801079" cy="252028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Picture 2" descr="Výsledok vyhľadávania obrázkov pre dopyt Obrázok odčerpávanie vody zo zaplavených budov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" y="3964979"/>
            <a:ext cx="3801079" cy="2714268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253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sk-SK" b="1" i="1" dirty="0">
                <a:solidFill>
                  <a:srgbClr val="92D050"/>
                </a:solidFill>
              </a:rPr>
              <a:t>PRED   OHROZENÍM  POVODŇAMI    A   ZÁPLAVAMI</a:t>
            </a:r>
            <a:endParaRPr lang="sk-SK" dirty="0">
              <a:solidFill>
                <a:srgbClr val="92D050"/>
              </a:solidFill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4741987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vytypujte si bezpečné miesto, ktoré nebude zaplavené vodou,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hodnotné veci zo suterénov, prízemných priestorov a garáží umiestnite do vyššieho poschodia,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pripravte si vrecia s pieskom na utesnenie nízko položených dverí a okien,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pripravte si trvanlivé potraviny a pitnú vodu na 2-3 dni,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ak ste vlastníkom osobného automobilu, pripravte ho na použitie,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pripravte sa na evakuáciu osôb, zvierat,</a:t>
            </a:r>
          </a:p>
          <a:p>
            <a:pPr lvl="0"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upevnite veci, ktoré by mohla odniesť voda,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sk-SK" sz="2400" dirty="0">
                <a:solidFill>
                  <a:schemeClr val="bg1"/>
                </a:solidFill>
              </a:rPr>
              <a:t>pripravte si evakuačnú batožinu.</a:t>
            </a:r>
          </a:p>
        </p:txBody>
      </p:sp>
      <p:sp>
        <p:nvSpPr>
          <p:cNvPr id="2" name="Zástupný symbol čísla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11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844451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sk-SK" b="1" i="1" dirty="0"/>
              <a:t>V  OBDOBÍ   POVODNÍ   A   ZÁPLAV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929411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sk-SK" sz="2800" dirty="0">
                <a:solidFill>
                  <a:schemeClr val="bg1"/>
                </a:solidFill>
                <a:latin typeface="+mj-lt"/>
              </a:rPr>
              <a:t>opustite ohrozený priestor,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sk-SK" sz="2800" dirty="0">
                <a:solidFill>
                  <a:schemeClr val="bg1"/>
                </a:solidFill>
                <a:latin typeface="+mj-lt"/>
              </a:rPr>
              <a:t>netelefonujte, len v prípade tiesňového volania,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sk-SK" sz="2800" dirty="0">
                <a:solidFill>
                  <a:schemeClr val="bg1"/>
                </a:solidFill>
                <a:latin typeface="+mj-lt"/>
              </a:rPr>
              <a:t>v prípade vyhlásenia evakuácie dodržujte zásady pre opustenie ohrozeného priestoru, rešpektujte pokyny členov evakuačnej komisie – krízového štábu,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sk-SK" sz="2800" dirty="0">
                <a:solidFill>
                  <a:schemeClr val="bg1"/>
                </a:solidFill>
                <a:latin typeface="+mj-lt"/>
              </a:rPr>
              <a:t>v prípade časovej tiesne sa okamžite presuňte  na vytipované miesto, ktoré nebude zaplavené vodou,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sk-SK" sz="2800" dirty="0">
                <a:solidFill>
                  <a:schemeClr val="bg1"/>
                </a:solidFill>
                <a:latin typeface="+mj-lt"/>
              </a:rPr>
              <a:t>nešírte paniku a nerozširujte neoverené správy.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74471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064896" cy="720080"/>
          </a:xfrm>
        </p:spPr>
        <p:txBody>
          <a:bodyPr/>
          <a:lstStyle/>
          <a:p>
            <a:r>
              <a:rPr lang="sk-SK" b="1" i="1" dirty="0"/>
              <a:t>PO  POVODNIACH   A   ZÁPLAVÁCH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741987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v"/>
            </a:pPr>
            <a:r>
              <a:rPr lang="sk-SK" sz="2400" dirty="0">
                <a:solidFill>
                  <a:schemeClr val="bg1"/>
                </a:solidFill>
              </a:rPr>
              <a:t>nechajte si skontrolovať stav obydlia (statická narušenosť, obývateľnosť), rozvody energií (plyn, elektrická energia), stav kanalizácie a rozvod vody,</a:t>
            </a:r>
          </a:p>
          <a:p>
            <a:pPr marL="0" lvl="0" indent="0" algn="just">
              <a:buNone/>
            </a:pPr>
            <a:endParaRPr lang="sk-SK" sz="2400" dirty="0">
              <a:solidFill>
                <a:schemeClr val="bg1"/>
              </a:solidFill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sk-SK" sz="2400" dirty="0">
                <a:solidFill>
                  <a:schemeClr val="bg1"/>
                </a:solidFill>
              </a:rPr>
              <a:t>zabezpečte likvidáciu uhynutých zvierat, poškodených potravín, poľnohospodárskych plodín zasiahnutých vodou - riaďte sa pokynmi hygienika,</a:t>
            </a:r>
          </a:p>
          <a:p>
            <a:pPr marL="0" lvl="0" indent="0" algn="just">
              <a:buNone/>
            </a:pPr>
            <a:endParaRPr lang="sk-SK" sz="2400" dirty="0">
              <a:solidFill>
                <a:schemeClr val="bg1"/>
              </a:solidFill>
            </a:endParaRPr>
          </a:p>
          <a:p>
            <a:pPr lvl="0" algn="just">
              <a:buFont typeface="Wingdings" panose="05000000000000000000" pitchFamily="2" charset="2"/>
              <a:buChar char="v"/>
            </a:pPr>
            <a:r>
              <a:rPr lang="sk-SK" sz="2400" dirty="0">
                <a:solidFill>
                  <a:schemeClr val="bg1"/>
                </a:solidFill>
              </a:rPr>
              <a:t>informujte sa o miestach humanitárnej pomoci,</a:t>
            </a:r>
          </a:p>
          <a:p>
            <a:pPr marL="0" lvl="0" indent="0" algn="just">
              <a:buNone/>
            </a:pPr>
            <a:endParaRPr lang="sk-SK" sz="2400" dirty="0">
              <a:solidFill>
                <a:schemeClr val="bg1"/>
              </a:solidFill>
            </a:endParaRPr>
          </a:p>
          <a:p>
            <a:pPr algn="just">
              <a:buFont typeface="Wingdings" panose="05000000000000000000" pitchFamily="2" charset="2"/>
              <a:buChar char="v"/>
            </a:pPr>
            <a:r>
              <a:rPr lang="sk-SK" sz="2400" dirty="0">
                <a:solidFill>
                  <a:schemeClr val="bg1"/>
                </a:solidFill>
              </a:rPr>
              <a:t>kontaktujte príslušné poisťovne ohľadom náhrady škôd.</a:t>
            </a:r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4560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513149-A546-446E-B8EF-B5BC7015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u="sng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Postup a náležitosti </a:t>
            </a:r>
            <a:br>
              <a:rPr lang="sk-SK" b="1" u="sng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</a:br>
            <a:r>
              <a:rPr lang="sk-SK" b="1" u="sng" dirty="0">
                <a:solidFill>
                  <a:srgbClr val="0070C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pre uplatnenie jednorazovej finančnej výpomoci </a:t>
            </a:r>
            <a:endParaRPr lang="sk-SK" dirty="0">
              <a:solidFill>
                <a:srgbClr val="0070C0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F5D83DC3-1AED-45D8-851E-F338412DB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k-SK" sz="24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Fyzická osoba (občan)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	Jednorazovú finančnú výpomoc (ďalej len „výpomoc“) </a:t>
            </a:r>
            <a:r>
              <a:rPr lang="sk-SK" sz="2400" b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možno </a:t>
            </a:r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poskytnúť fyzickej osobe, ak v dôsledku mimoriadnej udalosti došlo k poškodeniu alebo zničeniu rodinného domu, bytu alebo iného obydlia vrátane jeho zariadenia (ďalej len „obydlie“), ktoré užívala v čase vzniku mimoriadnej udalosti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sk-SK" sz="1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Fyzická osoba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(žiadateľ o výpomoc) </a:t>
            </a:r>
            <a:r>
              <a:rPr lang="sk-SK" sz="1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predloží obci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, na ktorej území sa obydlie nachádza </a:t>
            </a:r>
            <a:r>
              <a:rPr lang="sk-SK" sz="1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písomnú žiadosť do 30 dní od odvolania mimoriadnej situácie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.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sk-SK" sz="1800" b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Prílohou žiadosti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je výpis z listu vlastníctva, kópia listu vlastníctva, kópia nájomnej zmluvy alebo iný doklad, ktorým sa preukazuje užívacie právo k obydliu.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5DA22B6-9329-41DC-AA3E-C1FD6D178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7654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8B39CC-E9E5-4319-9AFA-EB7E72E59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78098"/>
          </a:xfrm>
        </p:spPr>
        <p:txBody>
          <a:bodyPr>
            <a:normAutofit/>
          </a:bodyPr>
          <a:lstStyle/>
          <a:p>
            <a:r>
              <a:rPr lang="sk-SK" sz="2800" b="1" dirty="0">
                <a:solidFill>
                  <a:schemeClr val="accent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Vzor žiadosti</a:t>
            </a:r>
            <a:endParaRPr lang="sk-SK" sz="2800" b="1" dirty="0">
              <a:solidFill>
                <a:schemeClr val="accent2"/>
              </a:solidFill>
            </a:endParaRP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0B633308-BE52-4C47-906D-90DF5E380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k-SK" sz="1800" u="sng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         Titul, meno a priezvisko, trvalý pobyt žiadateľa, tel. kontakt            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Adresa obce/mesta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                                                                                                  (uvedie sa obec/mesto na ktorej území sa obydlie nachádza)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Vec: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Žiadosť o jednorazovú finančnú výpomoc.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	Dolu podpísaný (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titul, meno, priezvisko) 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bytom, 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(presná adresa trvalého pobytu)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týmto žiadam o poskytnutie jednorazovej finančnej výpomoci v zmysle § 28a) zákona NR SR č. 42/1994 Z. z.  o civilnej ochrane obyvateľstva, vzhľadom na skutočnosť, že v dôsledku mimoriadnej udalosti – 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(uviesť konkrétne o akú mimoriadnu udalosť v danom prípade išlo – napr. veternej smršte, povodne a pod.)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 zo dňa 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(dátum)</a:t>
            </a: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, došlo k poškodeniu (alebo zničeniu) rodinného domu/bytu/iného obydlia vrátane jeho zariadenia, ktoré som užíval v čase vzniku mimoriadnej udalosti.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sk-SK" sz="18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Rozsah poškodenia rodinného domu/bytu/iného obydlia a poškodenia zariadenia:  </a:t>
            </a:r>
            <a:r>
              <a:rPr lang="sk-SK" sz="1800" i="1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(uviesť stručný opis poškodenia)</a:t>
            </a:r>
            <a:endParaRPr lang="sk-SK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DA2986B-74A6-4F36-8553-9F66D75D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53099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DCDB4063-0754-462B-84B2-A33588D41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16</a:t>
            </a:fld>
            <a:endParaRPr lang="sk-SK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66C4560-9B66-4A0B-B74C-70245F03ED66}"/>
              </a:ext>
            </a:extLst>
          </p:cNvPr>
          <p:cNvSpPr txBox="1"/>
          <p:nvPr/>
        </p:nvSpPr>
        <p:spPr>
          <a:xfrm>
            <a:off x="183382" y="1124744"/>
            <a:ext cx="8507288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Odhadovaná výška poškodenia rodinného domu/bytu/iného obydlia: (uviesť odhadovanú sumu v EUR)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Odhadovaná výška poškodenia zariadenia: (uviesť odhadovanú sumu v EUR)</a:t>
            </a: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Zároveň týmto potvrdzujem, že spĺňam podľa § 28a ods. 4 zákona NR SR č. 42/1994 Z. z.  o civilnej ochrane obyvateľstva podmienku pre poskytnutie jednorazovej finančnej výpomoci a som:  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a) osoba v hmotnej núdzi a poberám dávku v hmotnej núdzi a príspevky k dávke v hmotnej núdzi,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b) osoba s ťažkým zdravotným postihnutím,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c) osamelý rodič, ktorý sa stará o nezaopatrené dieťa,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d) osoba, ktorá dovŕšila vek potrebný na nárok na starobný dôchodok.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(žiadateľ označí podmienku, ktorú spĺňa)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 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Mimoriadna situácia bola vyhlásená (dátum vyhlásenia, čas vyhlásenia) a odvolaná bola (dátum odvolania, čas odvolania).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 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                                                                                        (podpis žiadateľa)</a:t>
            </a:r>
          </a:p>
          <a:p>
            <a:pPr algn="just"/>
            <a:r>
              <a:rPr lang="sk-SK" sz="1700" dirty="0">
                <a:solidFill>
                  <a:srgbClr val="000000"/>
                </a:solidFill>
                <a:latin typeface="Tahom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45058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61CCCDF7-D4FA-4C40-B71A-0F5327793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17</a:t>
            </a:fld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0DFED8F-36BE-4971-BF7B-9356850D4C3E}"/>
              </a:ext>
            </a:extLst>
          </p:cNvPr>
          <p:cNvSpPr txBox="1"/>
          <p:nvPr/>
        </p:nvSpPr>
        <p:spPr>
          <a:xfrm>
            <a:off x="251520" y="692696"/>
            <a:ext cx="864096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sk-SK" sz="2400" i="1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(žiadateľ k žiadosti priloží uvedené prílohy)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endParaRPr lang="sk-SK" sz="24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Prílohy: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marL="266700" indent="-266700"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1. Fotodokumentácia poškodenia obydlia a zariadenia mimoriadnou udalosťou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2. Výpis z listu vlastníctva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3. Kópia listu vlastníctva, kópia nájomnej zmluvy,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(</a:t>
            </a:r>
            <a:r>
              <a:rPr lang="sk-SK" sz="2400" i="1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alebo iný doklad, ktorým sa preukazuje užívacie právo k obydliu)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 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  <a:p>
            <a:pPr algn="just"/>
            <a:r>
              <a:rPr lang="sk-SK" sz="2400" i="1" dirty="0">
                <a:solidFill>
                  <a:srgbClr val="EB0000"/>
                </a:solidFill>
                <a:effectLst/>
                <a:latin typeface="+mj-lt"/>
                <a:ea typeface="Times New Roman" panose="02020603050405020304" pitchFamily="18" charset="0"/>
              </a:rPr>
              <a:t>Upozornenie: Žiadosť spolu s prílohami sa predkladá obci, na ktorej území sa obydlie nachádza, do 30 dní od odvolania mimoriadnej situácie.</a:t>
            </a:r>
            <a:endParaRPr lang="sk-SK" sz="2400" dirty="0"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56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>
            <a:extLst>
              <a:ext uri="{FF2B5EF4-FFF2-40B4-BE49-F238E27FC236}">
                <a16:creationId xmlns:a16="http://schemas.microsoft.com/office/drawing/2014/main" id="{DA5AEBF4-F720-4F7A-9DEC-36204F8F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u="sng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Právne normy, vykonávacie predpisy, používané pri riešení problematiky civilnej ochrany</a:t>
            </a:r>
            <a:endParaRPr lang="sk-SK" dirty="0"/>
          </a:p>
        </p:txBody>
      </p:sp>
      <p:sp>
        <p:nvSpPr>
          <p:cNvPr id="5" name="Zástupný objekt pre obsah 4">
            <a:extLst>
              <a:ext uri="{FF2B5EF4-FFF2-40B4-BE49-F238E27FC236}">
                <a16:creationId xmlns:a16="http://schemas.microsoft.com/office/drawing/2014/main" id="{B87359A4-898A-49AC-B645-49ABEC6D3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Ústavný zákon č. 227/2002 Z. z. o bezpečnosti štátu v čase vojny, vojnového stavu, výnimočného stavu a núdzového stavu v znení neskorších predpisov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Zákon NR SR č. 42/1994 Z. z. o civilnej ochrane obyvateľstva  v znení neskorších predpisov 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Zákon č. 7/2010 Z. z. o ochrane pred povodňami v znení neskorších predpisov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Zákon č. 569/2007 Z. z. o geologických prácach (geologický zákon) v znení neskorších predpisov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Zákon č. 355/2007 Z. z. o ochrane, podpore a rozvoji verejného zdravia a o zmene a doplnení niektorých zákonov v znení neskorších predpisov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</a:rPr>
              <a:t>Zákon č. 387/2002 Z. z. o riadení štátu v krízových situáciách mimo času vojny a vojnového stavu v znení neskorších predpisov</a:t>
            </a:r>
            <a:endParaRPr lang="sk-SK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/>
            <a:endParaRPr lang="sk-SK" dirty="0"/>
          </a:p>
        </p:txBody>
      </p:sp>
      <p:sp>
        <p:nvSpPr>
          <p:cNvPr id="2" name="Zástupný symbol čísla snímky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18</a:t>
            </a:fld>
            <a:endParaRPr lang="sk-SK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8D19BCD-0E07-4FB8-910B-CA342A02B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41945A-9538-4E02-99A6-AC8621E1256A}" type="slidenum">
              <a:rPr lang="sk-SK" smtClean="0"/>
              <a:pPr/>
              <a:t>19</a:t>
            </a:fld>
            <a:endParaRPr lang="sk-SK"/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AB631BE9-812F-4B71-AC0B-DFF9F79563C8}"/>
              </a:ext>
            </a:extLst>
          </p:cNvPr>
          <p:cNvSpPr txBox="1"/>
          <p:nvPr/>
        </p:nvSpPr>
        <p:spPr>
          <a:xfrm>
            <a:off x="457200" y="980728"/>
            <a:ext cx="850728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Vyhláška MV SR č. 523/2006 Z. z. o podrobnostiach na zabezpečenie záchranných prác a organizovania jednotiek civilnej ochrany v znení vyhlášky MV SR č. 443/2007 Z. z.</a:t>
            </a:r>
            <a:endParaRPr lang="sk-SK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Vyhláška MV SR č. 599/2006, ktorou sa ustanovujú podrobnosti o výdavkoch na civilnú ochranu obyvateľstva z prostriedkov štátneho rozpočtu v znení neskorších predpisov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Vyhláška MŽP SR č. 159/2014 Z. z., ktorou sa ustanovujú podrobnosti o vyhodnocovaní výdavkov na povodňové zabezpečovacie práce, povodňové záchranné práce a povodňových škôd</a:t>
            </a:r>
          </a:p>
          <a:p>
            <a:pPr marL="342900" lvl="0" indent="-34290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https://www.minv.sk/?Zachranne_prace</a:t>
            </a:r>
            <a:endParaRPr lang="sk-SK" sz="2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sk-SK" sz="20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Dokumenty zverejňované odborom krízového riadenia </a:t>
            </a:r>
            <a:r>
              <a:rPr lang="sk-SK" sz="200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 Galanta.</a:t>
            </a:r>
            <a:endParaRPr lang="sk-SK" sz="20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52649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Vlastné 1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lastný návr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3167</TotalTime>
  <Words>1789</Words>
  <Application>Microsoft Office PowerPoint</Application>
  <PresentationFormat>Prezentácia na obrazovke (4:3)</PresentationFormat>
  <Paragraphs>177</Paragraphs>
  <Slides>19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2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Tahoma</vt:lpstr>
      <vt:lpstr>Times New Roman</vt:lpstr>
      <vt:lpstr>Wingdings</vt:lpstr>
      <vt:lpstr>Motív Office</vt:lpstr>
      <vt:lpstr>Vlastný návrh</vt:lpstr>
      <vt:lpstr>Picture</vt:lpstr>
      <vt:lpstr>Prezentácia programu PowerPoint</vt:lpstr>
      <vt:lpstr>Prezentácia programu PowerPoint</vt:lpstr>
      <vt:lpstr> Na území okresov:  Galanta a Šaľa, najčastejšie možné riziká vzniku mimoriadnych udalostí:   vietor (víchrice), teplotné extrémy (horúčavy, mrazy), búrky a prívalové dažde (krupobitie), povodne a záplavy, inverzia, hmly, snehové kalamity, námrazy a poľadovice, lesné požiare, požiare a výbuchy vo výrobných podnikoch vyplývajúce z povahy ich činnosti, vznik chorôb a epidémií (ochorenia ľudí a zvierat).</vt:lpstr>
      <vt:lpstr> Územie postihnuté účinkami živelnej pohromy je charakterizované: </vt:lpstr>
      <vt:lpstr>Prezentácia programu PowerPoint</vt:lpstr>
      <vt:lpstr>Zákon 7/2010 Z.z. o ochrane pred povodňami</vt:lpstr>
      <vt:lpstr>Zákon 7/2010 Z.z. o ochrane pred povodňami</vt:lpstr>
      <vt:lpstr>Zákon 7/2010 Z.z. o ochrane pred povodňami</vt:lpstr>
      <vt:lpstr>Prezentácia programu PowerPoint</vt:lpstr>
      <vt:lpstr>Čerpanie a vypúšťanie vody zo zaplavených častí budov a územia, kde sa vykonávajú záchranné práce </vt:lpstr>
      <vt:lpstr>PRED   OHROZENÍM  POVODŇAMI    A   ZÁPLAVAMI</vt:lpstr>
      <vt:lpstr>V  OBDOBÍ   POVODNÍ   A   ZÁPLAV</vt:lpstr>
      <vt:lpstr>PO  POVODNIACH   A   ZÁPLAVÁCH</vt:lpstr>
      <vt:lpstr>Postup a náležitosti  pre uplatnenie jednorazovej finančnej výpomoci </vt:lpstr>
      <vt:lpstr>Vzor žiadosti</vt:lpstr>
      <vt:lpstr>Prezentácia programu PowerPoint</vt:lpstr>
      <vt:lpstr>Prezentácia programu PowerPoint</vt:lpstr>
      <vt:lpstr>Právne normy, vykonávacie predpisy, používané pri riešení problematiky civilnej ochrany</vt:lpstr>
      <vt:lpstr>Prezentácia programu PowerPoint</vt:lpstr>
    </vt:vector>
  </TitlesOfParts>
  <Company>Okresný úrad Galanta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toshiba</dc:creator>
  <cp:lastModifiedBy>toshiba</cp:lastModifiedBy>
  <cp:revision>651</cp:revision>
  <dcterms:created xsi:type="dcterms:W3CDTF">2014-03-18T10:31:15Z</dcterms:created>
  <dcterms:modified xsi:type="dcterms:W3CDTF">2021-11-03T10:23:29Z</dcterms:modified>
</cp:coreProperties>
</file>